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7" r:id="rId2"/>
    <p:sldId id="260" r:id="rId3"/>
    <p:sldId id="272" r:id="rId4"/>
    <p:sldId id="274" r:id="rId5"/>
    <p:sldId id="288" r:id="rId6"/>
    <p:sldId id="275" r:id="rId7"/>
    <p:sldId id="279" r:id="rId8"/>
    <p:sldId id="290" r:id="rId9"/>
    <p:sldId id="289" r:id="rId10"/>
    <p:sldId id="280" r:id="rId11"/>
    <p:sldId id="285" r:id="rId12"/>
    <p:sldId id="286" r:id="rId13"/>
    <p:sldId id="287" r:id="rId14"/>
    <p:sldId id="291" r:id="rId15"/>
    <p:sldId id="28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8AF03A-F98D-13D4-5586-20E358EA78CC}" name="Liutauras" initials="LV" userId="Liutauras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376"/>
    <a:srgbClr val="FF0066"/>
    <a:srgbClr val="CC0066"/>
    <a:srgbClr val="D56509"/>
    <a:srgbClr val="DE005A"/>
    <a:srgbClr val="990033"/>
    <a:srgbClr val="B4B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81" autoAdjust="0"/>
    <p:restoredTop sz="96091" autoAdjust="0"/>
  </p:normalViewPr>
  <p:slideViewPr>
    <p:cSldViewPr snapToGrid="0" showGuides="1">
      <p:cViewPr varScale="1">
        <p:scale>
          <a:sx n="120" d="100"/>
          <a:sy n="120" d="100"/>
        </p:scale>
        <p:origin x="208" y="2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17600984276573"/>
          <c:y val="0.42372145583284071"/>
          <c:w val="0.65417956710840597"/>
          <c:h val="0.45449920005654221"/>
        </c:manualLayout>
      </c:layout>
      <c:barChart>
        <c:barDir val="bar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Labai nepatinka (1 balas)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39BF-4010-8466-B080CCE8909B}"/>
              </c:ext>
            </c:extLst>
          </c:dPt>
          <c:cat>
            <c:strRef>
              <c:f>Sheet1!$A$2:$A$3</c:f>
              <c:strCache>
                <c:ptCount val="2"/>
                <c:pt idx="0">
                  <c:v>Treniruotės</c:v>
                </c:pt>
                <c:pt idx="1">
                  <c:v>Pratimai 
per treniruotes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 formatCode="0.0%">
                  <c:v>1.652892561983471E-3</c:v>
                </c:pt>
                <c:pt idx="1">
                  <c:v>8.3472454090150246E-3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9BF-4010-8466-B080CCE8909B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Nepatinka (2 balai)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Treniruotės</c:v>
                </c:pt>
                <c:pt idx="1">
                  <c:v>Pratimai 
per treniruotes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1.1570247933884297E-2</c:v>
                </c:pt>
                <c:pt idx="1">
                  <c:v>3.5058430717863104E-2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9BF-4010-8466-B080CCE890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Patinka (3 balai)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Treniruotės</c:v>
                </c:pt>
                <c:pt idx="1">
                  <c:v>Pratimai 
per treniruotes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0.2</c:v>
                </c:pt>
                <c:pt idx="1">
                  <c:v>0.38564273789649411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9BF-4010-8466-B080CCE8909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Labai patinka (4 balai)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Treniruotės</c:v>
                </c:pt>
                <c:pt idx="1">
                  <c:v>Pratimai 
per treniruotes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0">
                  <c:v>0.78677685950413223</c:v>
                </c:pt>
                <c:pt idx="1">
                  <c:v>0.57095158597662776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883-45EF-B89A-4A221D97C8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64518016"/>
        <c:axId val="64519552"/>
      </c:barChart>
      <c:catAx>
        <c:axId val="645180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519552"/>
        <c:crosses val="autoZero"/>
        <c:auto val="1"/>
        <c:lblAlgn val="ctr"/>
        <c:lblOffset val="100"/>
        <c:noMultiLvlLbl val="0"/>
      </c:catAx>
      <c:valAx>
        <c:axId val="64519552"/>
        <c:scaling>
          <c:orientation val="minMax"/>
          <c:max val="1"/>
          <c:min val="0"/>
        </c:scaling>
        <c:delete val="1"/>
        <c:axPos val="t"/>
        <c:numFmt formatCode="0%" sourceLinked="0"/>
        <c:majorTickMark val="out"/>
        <c:minorTickMark val="none"/>
        <c:tickLblPos val="nextTo"/>
        <c:crossAx val="64518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3184465609285149"/>
          <c:y val="0"/>
          <c:w val="0.52226221676966478"/>
          <c:h val="0.34064471652939332"/>
        </c:manualLayout>
      </c:layout>
      <c:overlay val="0"/>
      <c:txPr>
        <a:bodyPr/>
        <a:lstStyle/>
        <a:p>
          <a:pPr>
            <a:defRPr sz="105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>
                <a:solidFill>
                  <a:schemeClr val="bg1">
                    <a:lumMod val="50000"/>
                  </a:schemeClr>
                </a:solidFill>
              </a:defRPr>
            </a:pPr>
            <a:r>
              <a:rPr lang="lt-LT" sz="1200" i="1" noProof="0" dirty="0">
                <a:solidFill>
                  <a:schemeClr val="bg1">
                    <a:lumMod val="50000"/>
                  </a:schemeClr>
                </a:solidFill>
              </a:rPr>
              <a:t>Treniruotės</a:t>
            </a:r>
          </a:p>
        </c:rich>
      </c:tx>
      <c:layout>
        <c:manualLayout>
          <c:xMode val="edge"/>
          <c:yMode val="edge"/>
          <c:x val="7.0566459230892689E-4"/>
          <c:y val="2.898550724637681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1.2883715622503962E-3"/>
          <c:y val="0.26374985735478718"/>
          <c:w val="0.97316023615765124"/>
          <c:h val="0.50250599109893879"/>
        </c:manualLayout>
      </c:layout>
      <c:barChart>
        <c:barDir val="col"/>
        <c:grouping val="stacked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labai nepatinka, nepatinka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FB8-452C-ABAB-59A869DBF429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FB8-452C-ABAB-59A869DBF429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AFB8-452C-ABAB-59A869DBF429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AFB8-452C-ABAB-59A869DBF429}"/>
              </c:ext>
            </c:extLst>
          </c:dPt>
          <c:val>
            <c:numRef>
              <c:f>Sheet1!$B$2:$B$10</c:f>
              <c:numCache>
                <c:formatCode>0</c:formatCode>
                <c:ptCount val="9"/>
                <c:pt idx="0">
                  <c:v>0.81300813008130079</c:v>
                </c:pt>
                <c:pt idx="1">
                  <c:v>3.0864197530864197</c:v>
                </c:pt>
                <c:pt idx="2">
                  <c:v>0.91743119266055051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1.2820512820512822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D4A-4507-A8F4-71ADCDF1D5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patinka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Sheet1!$C$2:$C$10</c:f>
              <c:numCache>
                <c:formatCode>0</c:formatCode>
                <c:ptCount val="9"/>
                <c:pt idx="0">
                  <c:v>13.008130081300813</c:v>
                </c:pt>
                <c:pt idx="1">
                  <c:v>29.62962962962963</c:v>
                </c:pt>
                <c:pt idx="2">
                  <c:v>15.596330275229358</c:v>
                </c:pt>
                <c:pt idx="3">
                  <c:v>17.647058823529413</c:v>
                </c:pt>
                <c:pt idx="4">
                  <c:v>22.857142857142858</c:v>
                </c:pt>
                <c:pt idx="5">
                  <c:v>16.666666666666668</c:v>
                </c:pt>
                <c:pt idx="6">
                  <c:v>33.333333333333336</c:v>
                </c:pt>
                <c:pt idx="7">
                  <c:v>16.666666666666668</c:v>
                </c:pt>
                <c:pt idx="8">
                  <c:v>21.875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B66-4405-99DF-DAD65D8E9B76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labai patinka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Sheet1!$D$2:$D$10</c:f>
              <c:numCache>
                <c:formatCode>0</c:formatCode>
                <c:ptCount val="9"/>
                <c:pt idx="0">
                  <c:v>86.17886178861788</c:v>
                </c:pt>
                <c:pt idx="1">
                  <c:v>67.283950617283949</c:v>
                </c:pt>
                <c:pt idx="2">
                  <c:v>83.486238532110093</c:v>
                </c:pt>
                <c:pt idx="3">
                  <c:v>82.352941176470594</c:v>
                </c:pt>
                <c:pt idx="4">
                  <c:v>77.142857142857139</c:v>
                </c:pt>
                <c:pt idx="5">
                  <c:v>83.333333333333329</c:v>
                </c:pt>
                <c:pt idx="6">
                  <c:v>66.666666666666671</c:v>
                </c:pt>
                <c:pt idx="7">
                  <c:v>82.051282051282058</c:v>
                </c:pt>
                <c:pt idx="8">
                  <c:v>78.125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D4A-4507-A8F4-71ADCDF1D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98534144"/>
        <c:axId val="98535680"/>
      </c:barChart>
      <c:lineChart>
        <c:grouping val="standard"/>
        <c:varyColors val="0"/>
        <c:ser>
          <c:idx val="2"/>
          <c:order val="3"/>
          <c:tx>
            <c:strRef>
              <c:f>Sheet1!$E$1</c:f>
              <c:strCache>
                <c:ptCount val="1"/>
                <c:pt idx="0">
                  <c:v>vidurkis</c:v>
                </c:pt>
              </c:strCache>
            </c:strRef>
          </c:tx>
          <c:spPr>
            <a:ln>
              <a:solidFill>
                <a:srgbClr val="004376"/>
              </a:solidFill>
            </a:ln>
          </c:spPr>
          <c:marker>
            <c:symbol val="circle"/>
            <c:size val="7"/>
            <c:spPr>
              <a:solidFill>
                <a:srgbClr val="004376"/>
              </a:solidFill>
              <a:ln>
                <a:solidFill>
                  <a:srgbClr val="004376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Sheet1!$E$2:$E$10</c:f>
              <c:numCache>
                <c:formatCode>0.0</c:formatCode>
                <c:ptCount val="9"/>
                <c:pt idx="0">
                  <c:v>3.8536585365853675</c:v>
                </c:pt>
                <c:pt idx="1">
                  <c:v>3.6358024691358</c:v>
                </c:pt>
                <c:pt idx="2">
                  <c:v>3.8256880733944958</c:v>
                </c:pt>
                <c:pt idx="3">
                  <c:v>3.8235294117647065</c:v>
                </c:pt>
                <c:pt idx="4">
                  <c:v>3.7714285714285714</c:v>
                </c:pt>
                <c:pt idx="5">
                  <c:v>3.833333333333333</c:v>
                </c:pt>
                <c:pt idx="6">
                  <c:v>3.6666666666666665</c:v>
                </c:pt>
                <c:pt idx="7">
                  <c:v>3.8076923076923075</c:v>
                </c:pt>
                <c:pt idx="8">
                  <c:v>3.7812499999999996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D4A-4507-A8F4-71ADCDF1D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6767168"/>
        <c:axId val="1776771488"/>
      </c:lineChart>
      <c:catAx>
        <c:axId val="9853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535680"/>
        <c:crosses val="autoZero"/>
        <c:auto val="1"/>
        <c:lblAlgn val="ctr"/>
        <c:lblOffset val="100"/>
        <c:noMultiLvlLbl val="0"/>
      </c:catAx>
      <c:valAx>
        <c:axId val="98535680"/>
        <c:scaling>
          <c:orientation val="minMax"/>
          <c:max val="100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">
                <a:solidFill>
                  <a:schemeClr val="bg1"/>
                </a:solidFill>
              </a:defRPr>
            </a:pPr>
            <a:endParaRPr lang="lt-LT"/>
          </a:p>
        </c:txPr>
        <c:crossAx val="98534144"/>
        <c:crosses val="autoZero"/>
        <c:crossBetween val="between"/>
      </c:valAx>
      <c:valAx>
        <c:axId val="1776771488"/>
        <c:scaling>
          <c:orientation val="minMax"/>
          <c:max val="4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300">
                <a:solidFill>
                  <a:schemeClr val="bg1"/>
                </a:solidFill>
              </a:defRPr>
            </a:pPr>
            <a:endParaRPr lang="lt-LT"/>
          </a:p>
        </c:txPr>
        <c:crossAx val="1776767168"/>
        <c:crosses val="max"/>
        <c:crossBetween val="between"/>
      </c:valAx>
      <c:catAx>
        <c:axId val="17767671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767714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2764962194715182"/>
          <c:y val="6.1030555555555539E-2"/>
          <c:w val="0.78150234342635649"/>
          <c:h val="0.13349295312897813"/>
        </c:manualLayout>
      </c:layout>
      <c:overlay val="0"/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>
                <a:solidFill>
                  <a:schemeClr val="bg1">
                    <a:lumMod val="50000"/>
                  </a:schemeClr>
                </a:solidFill>
              </a:defRPr>
            </a:pPr>
            <a:r>
              <a:rPr lang="lt-LT" sz="1200" i="1" noProof="0" dirty="0">
                <a:solidFill>
                  <a:schemeClr val="bg1">
                    <a:lumMod val="50000"/>
                  </a:schemeClr>
                </a:solidFill>
              </a:rPr>
              <a:t>Pratimai</a:t>
            </a:r>
          </a:p>
        </c:rich>
      </c:tx>
      <c:layout>
        <c:manualLayout>
          <c:xMode val="edge"/>
          <c:yMode val="edge"/>
          <c:x val="7.0566459230892689E-4"/>
          <c:y val="2.898550724637681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1.2883715622503962E-3"/>
          <c:y val="0.26374985735478718"/>
          <c:w val="0.97316023615765124"/>
          <c:h val="0.50250599109893879"/>
        </c:manualLayout>
      </c:layout>
      <c:barChart>
        <c:barDir val="col"/>
        <c:grouping val="stacked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labai nepatinka, nepatinka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499-4AD9-BA75-B4338A0B1CF6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499-4AD9-BA75-B4338A0B1CF6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7499-4AD9-BA75-B4338A0B1CF6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7499-4AD9-BA75-B4338A0B1CF6}"/>
              </c:ext>
            </c:extLst>
          </c:dPt>
          <c:val>
            <c:numRef>
              <c:f>Sheet1!$B$2:$B$10</c:f>
              <c:numCache>
                <c:formatCode>0</c:formatCode>
                <c:ptCount val="9"/>
                <c:pt idx="0">
                  <c:v>2.4390243902439024</c:v>
                </c:pt>
                <c:pt idx="1">
                  <c:v>6.9182389937106921</c:v>
                </c:pt>
                <c:pt idx="2">
                  <c:v>6.6037735849056602</c:v>
                </c:pt>
                <c:pt idx="3">
                  <c:v>0</c:v>
                </c:pt>
                <c:pt idx="4">
                  <c:v>2.7777777777777777</c:v>
                </c:pt>
                <c:pt idx="5">
                  <c:v>16.666666666666668</c:v>
                </c:pt>
                <c:pt idx="6">
                  <c:v>0</c:v>
                </c:pt>
                <c:pt idx="7">
                  <c:v>1.2820512820512822</c:v>
                </c:pt>
                <c:pt idx="8">
                  <c:v>3.125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499-4AD9-BA75-B4338A0B1C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patinka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Sheet1!$C$2:$C$10</c:f>
              <c:numCache>
                <c:formatCode>0</c:formatCode>
                <c:ptCount val="9"/>
                <c:pt idx="0">
                  <c:v>37.398373983739837</c:v>
                </c:pt>
                <c:pt idx="1">
                  <c:v>40.251572327044023</c:v>
                </c:pt>
                <c:pt idx="2">
                  <c:v>40.566037735849058</c:v>
                </c:pt>
                <c:pt idx="3">
                  <c:v>34</c:v>
                </c:pt>
                <c:pt idx="4">
                  <c:v>41.666666666666664</c:v>
                </c:pt>
                <c:pt idx="5">
                  <c:v>33.333333333333336</c:v>
                </c:pt>
                <c:pt idx="6">
                  <c:v>33.333333333333336</c:v>
                </c:pt>
                <c:pt idx="7">
                  <c:v>29.487179487179485</c:v>
                </c:pt>
                <c:pt idx="8">
                  <c:v>56.25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499-4AD9-BA75-B4338A0B1CF6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labai patinka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Sheet1!$D$2:$D$10</c:f>
              <c:numCache>
                <c:formatCode>0</c:formatCode>
                <c:ptCount val="9"/>
                <c:pt idx="0">
                  <c:v>60.162601626016261</c:v>
                </c:pt>
                <c:pt idx="1">
                  <c:v>52.830188679245282</c:v>
                </c:pt>
                <c:pt idx="2">
                  <c:v>52.830188679245282</c:v>
                </c:pt>
                <c:pt idx="3">
                  <c:v>66</c:v>
                </c:pt>
                <c:pt idx="4">
                  <c:v>55.555555555555557</c:v>
                </c:pt>
                <c:pt idx="5">
                  <c:v>50</c:v>
                </c:pt>
                <c:pt idx="6">
                  <c:v>66.666666666666671</c:v>
                </c:pt>
                <c:pt idx="7">
                  <c:v>69.230769230769226</c:v>
                </c:pt>
                <c:pt idx="8">
                  <c:v>40.625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499-4AD9-BA75-B4338A0B1C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98534144"/>
        <c:axId val="98535680"/>
      </c:barChart>
      <c:lineChart>
        <c:grouping val="standard"/>
        <c:varyColors val="0"/>
        <c:ser>
          <c:idx val="2"/>
          <c:order val="3"/>
          <c:tx>
            <c:strRef>
              <c:f>Sheet1!$E$1</c:f>
              <c:strCache>
                <c:ptCount val="1"/>
                <c:pt idx="0">
                  <c:v>vidurkis</c:v>
                </c:pt>
              </c:strCache>
            </c:strRef>
          </c:tx>
          <c:spPr>
            <a:ln>
              <a:solidFill>
                <a:srgbClr val="004376"/>
              </a:solidFill>
            </a:ln>
          </c:spPr>
          <c:marker>
            <c:symbol val="circle"/>
            <c:size val="7"/>
            <c:spPr>
              <a:solidFill>
                <a:srgbClr val="004376"/>
              </a:solidFill>
              <a:ln>
                <a:solidFill>
                  <a:srgbClr val="004376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Sheet1!$E$2:$E$10</c:f>
              <c:numCache>
                <c:formatCode>0.0</c:formatCode>
                <c:ptCount val="9"/>
                <c:pt idx="0">
                  <c:v>3.5772357723577226</c:v>
                </c:pt>
                <c:pt idx="1">
                  <c:v>3.4339622641509435</c:v>
                </c:pt>
                <c:pt idx="2">
                  <c:v>3.4528301886792452</c:v>
                </c:pt>
                <c:pt idx="3">
                  <c:v>3.6599999999999993</c:v>
                </c:pt>
                <c:pt idx="4">
                  <c:v>3.5277777777777781</c:v>
                </c:pt>
                <c:pt idx="5">
                  <c:v>3.3333333333333335</c:v>
                </c:pt>
                <c:pt idx="6">
                  <c:v>3.6666666666666665</c:v>
                </c:pt>
                <c:pt idx="7">
                  <c:v>3.6794871794871797</c:v>
                </c:pt>
                <c:pt idx="8">
                  <c:v>3.375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499-4AD9-BA75-B4338A0B1C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6767168"/>
        <c:axId val="1776771488"/>
      </c:lineChart>
      <c:catAx>
        <c:axId val="9853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535680"/>
        <c:crosses val="autoZero"/>
        <c:auto val="1"/>
        <c:lblAlgn val="ctr"/>
        <c:lblOffset val="100"/>
        <c:noMultiLvlLbl val="0"/>
      </c:catAx>
      <c:valAx>
        <c:axId val="98535680"/>
        <c:scaling>
          <c:orientation val="minMax"/>
          <c:max val="100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">
                <a:solidFill>
                  <a:schemeClr val="bg1"/>
                </a:solidFill>
              </a:defRPr>
            </a:pPr>
            <a:endParaRPr lang="lt-LT"/>
          </a:p>
        </c:txPr>
        <c:crossAx val="98534144"/>
        <c:crosses val="autoZero"/>
        <c:crossBetween val="between"/>
      </c:valAx>
      <c:valAx>
        <c:axId val="1776771488"/>
        <c:scaling>
          <c:orientation val="minMax"/>
          <c:max val="4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300">
                <a:solidFill>
                  <a:schemeClr val="bg1"/>
                </a:solidFill>
              </a:defRPr>
            </a:pPr>
            <a:endParaRPr lang="lt-LT"/>
          </a:p>
        </c:txPr>
        <c:crossAx val="1776767168"/>
        <c:crosses val="max"/>
        <c:crossBetween val="between"/>
      </c:valAx>
      <c:catAx>
        <c:axId val="17767671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767714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2764962194715182"/>
          <c:y val="6.1030555555555539E-2"/>
          <c:w val="0.77388988240385836"/>
          <c:h val="0.127585"/>
        </c:manualLayout>
      </c:layout>
      <c:overlay val="0"/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17600984276573"/>
          <c:y val="0.42372145583284071"/>
          <c:w val="0.65417956710840597"/>
          <c:h val="0.45449920005654221"/>
        </c:manualLayout>
      </c:layout>
      <c:barChart>
        <c:barDir val="bar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Neaiškiai (1 balas)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Ar treneris aiškiai parodo pratimus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1.1570247933884297E-2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7F-4720-A0C5-630BE52DCD0B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Aiškiai (2 balai)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</c:f>
              <c:strCache>
                <c:ptCount val="1"/>
                <c:pt idx="0">
                  <c:v>Ar treneris aiškiai parodo pratimus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0.27272727272727271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7F-4720-A0C5-630BE52DCD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Labai aiškiai (3 balai)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</c:f>
              <c:strCache>
                <c:ptCount val="1"/>
                <c:pt idx="0">
                  <c:v>Ar treneris aiškiai parodo pratimus</c:v>
                </c:pt>
              </c:strCache>
            </c:strRef>
          </c:cat>
          <c:val>
            <c:numRef>
              <c:f>Sheet1!$D$2</c:f>
              <c:numCache>
                <c:formatCode>0%</c:formatCode>
                <c:ptCount val="1"/>
                <c:pt idx="0">
                  <c:v>0.71570247933884301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7F-4720-A0C5-630BE52DCD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64518016"/>
        <c:axId val="64519552"/>
      </c:barChart>
      <c:catAx>
        <c:axId val="645180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519552"/>
        <c:crosses val="autoZero"/>
        <c:auto val="1"/>
        <c:lblAlgn val="ctr"/>
        <c:lblOffset val="100"/>
        <c:noMultiLvlLbl val="0"/>
      </c:catAx>
      <c:valAx>
        <c:axId val="64519552"/>
        <c:scaling>
          <c:orientation val="minMax"/>
          <c:max val="1"/>
          <c:min val="0"/>
        </c:scaling>
        <c:delete val="1"/>
        <c:axPos val="t"/>
        <c:numFmt formatCode="0%" sourceLinked="0"/>
        <c:majorTickMark val="out"/>
        <c:minorTickMark val="none"/>
        <c:tickLblPos val="nextTo"/>
        <c:crossAx val="64518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9443563390966554"/>
          <c:y val="9.8777777777777784E-2"/>
          <c:w val="0.40155104526580915"/>
          <c:h val="0.34064471652939332"/>
        </c:manualLayout>
      </c:layout>
      <c:overlay val="0"/>
      <c:txPr>
        <a:bodyPr/>
        <a:lstStyle/>
        <a:p>
          <a:pPr>
            <a:defRPr sz="105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17600984276573"/>
          <c:y val="0.42372145583284071"/>
          <c:w val="0.65417956710840597"/>
          <c:h val="0.45449920005654221"/>
        </c:manualLayout>
      </c:layout>
      <c:barChart>
        <c:barDir val="bar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Labai nepatinka (1 balas)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Treneris</c:v>
                </c:pt>
              </c:strCache>
            </c:strRef>
          </c:cat>
          <c:val>
            <c:numRef>
              <c:f>Sheet1!$B$2</c:f>
              <c:numCache>
                <c:formatCode>0.0%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1-869F-4D8E-A32A-227444860260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Nepatinka (2 balai)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Treneris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1.487603305785124E-2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9F-4D8E-A32A-2274448602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Patinka (3 balai)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</c:f>
              <c:strCache>
                <c:ptCount val="1"/>
                <c:pt idx="0">
                  <c:v>Treneris</c:v>
                </c:pt>
              </c:strCache>
            </c:strRef>
          </c:cat>
          <c:val>
            <c:numRef>
              <c:f>Sheet1!$D$2</c:f>
              <c:numCache>
                <c:formatCode>0%</c:formatCode>
                <c:ptCount val="1"/>
                <c:pt idx="0">
                  <c:v>0.17685950413223139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9F-4D8E-A32A-22744486026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Labai patinka (4 balai)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</c:f>
              <c:strCache>
                <c:ptCount val="1"/>
                <c:pt idx="0">
                  <c:v>Treneris</c:v>
                </c:pt>
              </c:strCache>
            </c:strRef>
          </c:cat>
          <c:val>
            <c:numRef>
              <c:f>Sheet1!$E$2</c:f>
              <c:numCache>
                <c:formatCode>0%</c:formatCode>
                <c:ptCount val="1"/>
                <c:pt idx="0">
                  <c:v>0.80826446280991737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69F-4D8E-A32A-2274448602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64518016"/>
        <c:axId val="64519552"/>
      </c:barChart>
      <c:catAx>
        <c:axId val="645180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519552"/>
        <c:crosses val="autoZero"/>
        <c:auto val="1"/>
        <c:lblAlgn val="ctr"/>
        <c:lblOffset val="100"/>
        <c:noMultiLvlLbl val="0"/>
      </c:catAx>
      <c:valAx>
        <c:axId val="64519552"/>
        <c:scaling>
          <c:orientation val="minMax"/>
          <c:max val="1"/>
          <c:min val="0"/>
        </c:scaling>
        <c:delete val="1"/>
        <c:axPos val="t"/>
        <c:numFmt formatCode="0%" sourceLinked="0"/>
        <c:majorTickMark val="out"/>
        <c:minorTickMark val="none"/>
        <c:tickLblPos val="nextTo"/>
        <c:crossAx val="64518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3631544022262393"/>
          <c:y val="5.6444444444444443E-2"/>
          <c:w val="0.52226221676966478"/>
          <c:h val="0.34064471652939332"/>
        </c:manualLayout>
      </c:layout>
      <c:overlay val="0"/>
      <c:txPr>
        <a:bodyPr/>
        <a:lstStyle/>
        <a:p>
          <a:pPr>
            <a:defRPr sz="105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 i="0" u="none" strike="noStrike" kern="1200" baseline="0">
                <a:solidFill>
                  <a:prstClr val="white">
                    <a:lumMod val="50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lt-LT" sz="1200" b="1" i="1" u="none" strike="noStrike" kern="1200" baseline="0" noProof="0" dirty="0">
                <a:solidFill>
                  <a:schemeClr val="bg1">
                    <a:lumMod val="50000"/>
                  </a:schemeClr>
                </a:solidFill>
              </a:rPr>
              <a:t>Ar patinka treniruotis pas savo trenerį</a:t>
            </a:r>
          </a:p>
        </c:rich>
      </c:tx>
      <c:layout>
        <c:manualLayout>
          <c:xMode val="edge"/>
          <c:yMode val="edge"/>
          <c:x val="7.0566459230892689E-4"/>
          <c:y val="2.898550724637681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1.3137637526889559E-2"/>
          <c:y val="0.27045051519031893"/>
          <c:w val="0.97316023615765124"/>
          <c:h val="0.45560087774142505"/>
        </c:manualLayout>
      </c:layout>
      <c:barChart>
        <c:barDir val="col"/>
        <c:grouping val="stacked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labai nepatinka, nepatinka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243-41DF-8001-1345D526FE86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243-41DF-8001-1345D526FE86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E243-41DF-8001-1345D526FE86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E243-41DF-8001-1345D526FE86}"/>
              </c:ext>
            </c:extLst>
          </c:dPt>
          <c:val>
            <c:numRef>
              <c:f>Sheet1!$B$2:$B$10</c:f>
              <c:numCache>
                <c:formatCode>0</c:formatCode>
                <c:ptCount val="9"/>
                <c:pt idx="0">
                  <c:v>1.6260162601626016</c:v>
                </c:pt>
                <c:pt idx="1">
                  <c:v>3.0864197530864197</c:v>
                </c:pt>
                <c:pt idx="2">
                  <c:v>0</c:v>
                </c:pt>
                <c:pt idx="3">
                  <c:v>1.9607843137254901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1.2820512820512822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243-41DF-8001-1345D526FE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patinka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Sheet1!$C$2:$C$10</c:f>
              <c:numCache>
                <c:formatCode>0</c:formatCode>
                <c:ptCount val="9"/>
                <c:pt idx="0">
                  <c:v>16.260162601626018</c:v>
                </c:pt>
                <c:pt idx="1">
                  <c:v>22.222222222222221</c:v>
                </c:pt>
                <c:pt idx="2">
                  <c:v>12.962962962962964</c:v>
                </c:pt>
                <c:pt idx="3">
                  <c:v>9.8039215686274517</c:v>
                </c:pt>
                <c:pt idx="4">
                  <c:v>27.777777777777779</c:v>
                </c:pt>
                <c:pt idx="5">
                  <c:v>16.666666666666668</c:v>
                </c:pt>
                <c:pt idx="6">
                  <c:v>33.333333333333336</c:v>
                </c:pt>
                <c:pt idx="7">
                  <c:v>19.23076923076923</c:v>
                </c:pt>
                <c:pt idx="8">
                  <c:v>12.5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243-41DF-8001-1345D526FE86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labai patinka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Sheet1!$D$2:$D$10</c:f>
              <c:numCache>
                <c:formatCode>0</c:formatCode>
                <c:ptCount val="9"/>
                <c:pt idx="0">
                  <c:v>82.113821138211378</c:v>
                </c:pt>
                <c:pt idx="1">
                  <c:v>74.691358024691354</c:v>
                </c:pt>
                <c:pt idx="2">
                  <c:v>87.037037037037038</c:v>
                </c:pt>
                <c:pt idx="3">
                  <c:v>88.235294117647058</c:v>
                </c:pt>
                <c:pt idx="4">
                  <c:v>72.222222222222229</c:v>
                </c:pt>
                <c:pt idx="5">
                  <c:v>83.333333333333329</c:v>
                </c:pt>
                <c:pt idx="6">
                  <c:v>66.666666666666671</c:v>
                </c:pt>
                <c:pt idx="7">
                  <c:v>79.487179487179489</c:v>
                </c:pt>
                <c:pt idx="8">
                  <c:v>87.5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243-41DF-8001-1345D526FE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98534144"/>
        <c:axId val="98535680"/>
      </c:barChart>
      <c:lineChart>
        <c:grouping val="standard"/>
        <c:varyColors val="0"/>
        <c:ser>
          <c:idx val="2"/>
          <c:order val="3"/>
          <c:tx>
            <c:strRef>
              <c:f>Sheet1!$E$1</c:f>
              <c:strCache>
                <c:ptCount val="1"/>
                <c:pt idx="0">
                  <c:v>vidurkis</c:v>
                </c:pt>
              </c:strCache>
            </c:strRef>
          </c:tx>
          <c:spPr>
            <a:ln>
              <a:solidFill>
                <a:srgbClr val="004376"/>
              </a:solidFill>
            </a:ln>
          </c:spPr>
          <c:marker>
            <c:symbol val="circle"/>
            <c:size val="7"/>
            <c:spPr>
              <a:solidFill>
                <a:srgbClr val="004376"/>
              </a:solidFill>
              <a:ln>
                <a:solidFill>
                  <a:srgbClr val="004376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Sheet1!$E$2:$E$10</c:f>
              <c:numCache>
                <c:formatCode>0.0</c:formatCode>
                <c:ptCount val="9"/>
                <c:pt idx="0">
                  <c:v>3.8048780487804885</c:v>
                </c:pt>
                <c:pt idx="1">
                  <c:v>3.7160493827160472</c:v>
                </c:pt>
                <c:pt idx="2">
                  <c:v>3.8703703703703707</c:v>
                </c:pt>
                <c:pt idx="3">
                  <c:v>3.8627450980392153</c:v>
                </c:pt>
                <c:pt idx="4">
                  <c:v>3.7222222222222219</c:v>
                </c:pt>
                <c:pt idx="5">
                  <c:v>3.833333333333333</c:v>
                </c:pt>
                <c:pt idx="6">
                  <c:v>3.6666666666666665</c:v>
                </c:pt>
                <c:pt idx="7">
                  <c:v>3.7820512820512824</c:v>
                </c:pt>
                <c:pt idx="8">
                  <c:v>3.8749999999999991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243-41DF-8001-1345D526FE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6767168"/>
        <c:axId val="1776771488"/>
      </c:lineChart>
      <c:catAx>
        <c:axId val="9853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535680"/>
        <c:crosses val="autoZero"/>
        <c:auto val="1"/>
        <c:lblAlgn val="ctr"/>
        <c:lblOffset val="100"/>
        <c:noMultiLvlLbl val="0"/>
      </c:catAx>
      <c:valAx>
        <c:axId val="98535680"/>
        <c:scaling>
          <c:orientation val="minMax"/>
          <c:max val="100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">
                <a:solidFill>
                  <a:schemeClr val="bg1"/>
                </a:solidFill>
              </a:defRPr>
            </a:pPr>
            <a:endParaRPr lang="lt-LT"/>
          </a:p>
        </c:txPr>
        <c:crossAx val="98534144"/>
        <c:crosses val="autoZero"/>
        <c:crossBetween val="between"/>
      </c:valAx>
      <c:valAx>
        <c:axId val="1776771488"/>
        <c:scaling>
          <c:orientation val="minMax"/>
          <c:max val="4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300">
                <a:solidFill>
                  <a:schemeClr val="bg1"/>
                </a:solidFill>
              </a:defRPr>
            </a:pPr>
            <a:endParaRPr lang="lt-LT"/>
          </a:p>
        </c:txPr>
        <c:crossAx val="1776767168"/>
        <c:crosses val="max"/>
        <c:crossBetween val="between"/>
      </c:valAx>
      <c:catAx>
        <c:axId val="17767671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767714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2764961860426927"/>
          <c:y val="0.10793539240623874"/>
          <c:w val="0.87182249020144398"/>
          <c:h val="0.13349295312897813"/>
        </c:manualLayout>
      </c:layout>
      <c:overlay val="0"/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 i="0" u="none" strike="noStrike" kern="1200" baseline="0">
                <a:solidFill>
                  <a:prstClr val="white">
                    <a:lumMod val="50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lt-LT" sz="1200" b="1" i="1" u="none" strike="noStrike" kern="1200" baseline="0" noProof="0" dirty="0">
                <a:solidFill>
                  <a:schemeClr val="bg1">
                    <a:lumMod val="50000"/>
                  </a:schemeClr>
                </a:solidFill>
              </a:rPr>
              <a:t>Ar treneris aiškiai parodo pratimus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 i="0" u="none" strike="noStrike" kern="1200" baseline="0">
                <a:solidFill>
                  <a:prstClr val="white">
                    <a:lumMod val="50000"/>
                  </a:prstClr>
                </a:solidFill>
                <a:latin typeface="+mn-lt"/>
                <a:ea typeface="+mn-ea"/>
                <a:cs typeface="+mn-cs"/>
              </a:defRPr>
            </a:pPr>
            <a:endParaRPr lang="lt-LT" sz="1200" i="1" noProof="0" dirty="0">
              <a:solidFill>
                <a:schemeClr val="bg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7.0566459230892689E-4"/>
          <c:y val="2.898550724637681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1.2883715622503962E-3"/>
          <c:y val="0.35085914297276605"/>
          <c:w val="0.97316023615765124"/>
          <c:h val="0.41539656385020146"/>
        </c:manualLayout>
      </c:layout>
      <c:barChart>
        <c:barDir val="col"/>
        <c:grouping val="stacked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neaiškiai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C75-4B64-9DB8-57FBAD69089F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C75-4B64-9DB8-57FBAD69089F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CC75-4B64-9DB8-57FBAD69089F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CC75-4B64-9DB8-57FBAD69089F}"/>
              </c:ext>
            </c:extLst>
          </c:dPt>
          <c:val>
            <c:numRef>
              <c:f>Sheet1!$B$2:$B$10</c:f>
              <c:numCache>
                <c:formatCode>0</c:formatCode>
                <c:ptCount val="9"/>
                <c:pt idx="0">
                  <c:v>0.81300813008130079</c:v>
                </c:pt>
                <c:pt idx="1">
                  <c:v>1.2345679012345678</c:v>
                </c:pt>
                <c:pt idx="2">
                  <c:v>0</c:v>
                </c:pt>
                <c:pt idx="3">
                  <c:v>0</c:v>
                </c:pt>
                <c:pt idx="4">
                  <c:v>2.7777777777777777</c:v>
                </c:pt>
                <c:pt idx="5">
                  <c:v>8.3333333333333339</c:v>
                </c:pt>
                <c:pt idx="6">
                  <c:v>33.333333333333336</c:v>
                </c:pt>
                <c:pt idx="7">
                  <c:v>0</c:v>
                </c:pt>
                <c:pt idx="8">
                  <c:v>3.225806451612903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C75-4B64-9DB8-57FBAD6908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aiškiai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Sheet1!$C$2:$C$10</c:f>
              <c:numCache>
                <c:formatCode>0</c:formatCode>
                <c:ptCount val="9"/>
                <c:pt idx="0">
                  <c:v>26.829268292682926</c:v>
                </c:pt>
                <c:pt idx="1">
                  <c:v>28.395061728395063</c:v>
                </c:pt>
                <c:pt idx="2">
                  <c:v>27.522935779816514</c:v>
                </c:pt>
                <c:pt idx="3">
                  <c:v>31.372549019607842</c:v>
                </c:pt>
                <c:pt idx="4">
                  <c:v>36.111111111111114</c:v>
                </c:pt>
                <c:pt idx="5">
                  <c:v>8.3333333333333339</c:v>
                </c:pt>
                <c:pt idx="6">
                  <c:v>0</c:v>
                </c:pt>
                <c:pt idx="7">
                  <c:v>24.358974358974358</c:v>
                </c:pt>
                <c:pt idx="8">
                  <c:v>22.580645161290324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C75-4B64-9DB8-57FBAD69089F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labai aiškiai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Sheet1!$D$2:$D$10</c:f>
              <c:numCache>
                <c:formatCode>0</c:formatCode>
                <c:ptCount val="9"/>
                <c:pt idx="0">
                  <c:v>72.357723577235774</c:v>
                </c:pt>
                <c:pt idx="1">
                  <c:v>70.370370370370367</c:v>
                </c:pt>
                <c:pt idx="2">
                  <c:v>72.477064220183493</c:v>
                </c:pt>
                <c:pt idx="3">
                  <c:v>68.627450980392155</c:v>
                </c:pt>
                <c:pt idx="4">
                  <c:v>61.111111111111114</c:v>
                </c:pt>
                <c:pt idx="5">
                  <c:v>83.333333333333329</c:v>
                </c:pt>
                <c:pt idx="6">
                  <c:v>66.666666666666671</c:v>
                </c:pt>
                <c:pt idx="7">
                  <c:v>75.641025641025635</c:v>
                </c:pt>
                <c:pt idx="8">
                  <c:v>74.193548387096769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C75-4B64-9DB8-57FBAD6908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98534144"/>
        <c:axId val="98535680"/>
      </c:barChart>
      <c:lineChart>
        <c:grouping val="standard"/>
        <c:varyColors val="0"/>
        <c:ser>
          <c:idx val="2"/>
          <c:order val="3"/>
          <c:tx>
            <c:strRef>
              <c:f>Sheet1!$E$1</c:f>
              <c:strCache>
                <c:ptCount val="1"/>
                <c:pt idx="0">
                  <c:v>vidurkis</c:v>
                </c:pt>
              </c:strCache>
            </c:strRef>
          </c:tx>
          <c:spPr>
            <a:ln>
              <a:solidFill>
                <a:srgbClr val="004376"/>
              </a:solidFill>
            </a:ln>
          </c:spPr>
          <c:marker>
            <c:symbol val="circle"/>
            <c:size val="7"/>
            <c:spPr>
              <a:solidFill>
                <a:srgbClr val="004376"/>
              </a:solidFill>
              <a:ln>
                <a:solidFill>
                  <a:srgbClr val="004376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Sheet1!$E$2:$E$10</c:f>
              <c:numCache>
                <c:formatCode>0.0</c:formatCode>
                <c:ptCount val="9"/>
                <c:pt idx="0">
                  <c:v>2.7154471544715451</c:v>
                </c:pt>
                <c:pt idx="1">
                  <c:v>2.691358024691358</c:v>
                </c:pt>
                <c:pt idx="2">
                  <c:v>2.7247706422018347</c:v>
                </c:pt>
                <c:pt idx="3">
                  <c:v>2.6862745098039218</c:v>
                </c:pt>
                <c:pt idx="4">
                  <c:v>2.5833333333333335</c:v>
                </c:pt>
                <c:pt idx="5">
                  <c:v>2.7499999999999996</c:v>
                </c:pt>
                <c:pt idx="6">
                  <c:v>2.3333333333333335</c:v>
                </c:pt>
                <c:pt idx="7">
                  <c:v>2.7564102564102568</c:v>
                </c:pt>
                <c:pt idx="8">
                  <c:v>2.7096774193548385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C75-4B64-9DB8-57FBAD6908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6767168"/>
        <c:axId val="1776771488"/>
      </c:lineChart>
      <c:catAx>
        <c:axId val="9853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535680"/>
        <c:crosses val="autoZero"/>
        <c:auto val="1"/>
        <c:lblAlgn val="ctr"/>
        <c:lblOffset val="100"/>
        <c:noMultiLvlLbl val="0"/>
      </c:catAx>
      <c:valAx>
        <c:axId val="98535680"/>
        <c:scaling>
          <c:orientation val="minMax"/>
          <c:max val="100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">
                <a:solidFill>
                  <a:schemeClr val="bg1"/>
                </a:solidFill>
              </a:defRPr>
            </a:pPr>
            <a:endParaRPr lang="lt-LT"/>
          </a:p>
        </c:txPr>
        <c:crossAx val="98534144"/>
        <c:crosses val="autoZero"/>
        <c:crossBetween val="between"/>
      </c:valAx>
      <c:valAx>
        <c:axId val="1776771488"/>
        <c:scaling>
          <c:orientation val="minMax"/>
          <c:max val="4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300">
                <a:solidFill>
                  <a:schemeClr val="bg1"/>
                </a:solidFill>
              </a:defRPr>
            </a:pPr>
            <a:endParaRPr lang="lt-LT"/>
          </a:p>
        </c:txPr>
        <c:crossAx val="1776767168"/>
        <c:crosses val="max"/>
        <c:crossBetween val="between"/>
      </c:valAx>
      <c:catAx>
        <c:axId val="17767671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767714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1748602174322582"/>
          <c:y val="0.16154114426120353"/>
          <c:w val="0.77388988240385836"/>
          <c:h val="0.127585"/>
        </c:manualLayout>
      </c:layout>
      <c:overlay val="0"/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17600984276573"/>
          <c:y val="0.42372145583284071"/>
          <c:w val="0.65417956710840597"/>
          <c:h val="0.45449920005654221"/>
        </c:manualLayout>
      </c:layout>
      <c:barChart>
        <c:barDir val="bar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Labai negeras (1 balas)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Treneris</c:v>
                </c:pt>
              </c:strCache>
            </c:strRef>
          </c:cat>
          <c:val>
            <c:numRef>
              <c:f>Sheet1!$B$2</c:f>
              <c:numCache>
                <c:formatCode>0.0%</c:formatCode>
                <c:ptCount val="1"/>
                <c:pt idx="0">
                  <c:v>3.3057851239669421E-3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80-4285-BF4E-E1C74F72053A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Negeras (2 balai)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</c:f>
              <c:strCache>
                <c:ptCount val="1"/>
                <c:pt idx="0">
                  <c:v>Treneris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2.4793388429752067E-2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80-4285-BF4E-E1C74F7205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Geras (3 balai)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</c:f>
              <c:strCache>
                <c:ptCount val="1"/>
                <c:pt idx="0">
                  <c:v>Treneris</c:v>
                </c:pt>
              </c:strCache>
            </c:strRef>
          </c:cat>
          <c:val>
            <c:numRef>
              <c:f>Sheet1!$D$2</c:f>
              <c:numCache>
                <c:formatCode>0%</c:formatCode>
                <c:ptCount val="1"/>
                <c:pt idx="0">
                  <c:v>0.38347107438016531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A80-4285-BF4E-E1C74F72053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Labai geras (4 balai)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</c:f>
              <c:strCache>
                <c:ptCount val="1"/>
                <c:pt idx="0">
                  <c:v>Treneris</c:v>
                </c:pt>
              </c:strCache>
            </c:strRef>
          </c:cat>
          <c:val>
            <c:numRef>
              <c:f>Sheet1!$E$2</c:f>
              <c:numCache>
                <c:formatCode>0%</c:formatCode>
                <c:ptCount val="1"/>
                <c:pt idx="0">
                  <c:v>0.5884297520661157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A80-4285-BF4E-E1C74F7205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64518016"/>
        <c:axId val="64519552"/>
      </c:barChart>
      <c:catAx>
        <c:axId val="645180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519552"/>
        <c:crosses val="autoZero"/>
        <c:auto val="1"/>
        <c:lblAlgn val="ctr"/>
        <c:lblOffset val="100"/>
        <c:noMultiLvlLbl val="0"/>
      </c:catAx>
      <c:valAx>
        <c:axId val="64519552"/>
        <c:scaling>
          <c:orientation val="minMax"/>
          <c:max val="1"/>
          <c:min val="0"/>
        </c:scaling>
        <c:delete val="1"/>
        <c:axPos val="t"/>
        <c:numFmt formatCode="0%" sourceLinked="0"/>
        <c:majorTickMark val="out"/>
        <c:minorTickMark val="none"/>
        <c:tickLblPos val="nextTo"/>
        <c:crossAx val="64518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5255582759670706"/>
          <c:y val="0"/>
          <c:w val="0.33896006744899515"/>
          <c:h val="0.43801818387643376"/>
        </c:manualLayout>
      </c:layout>
      <c:overlay val="0"/>
      <c:txPr>
        <a:bodyPr/>
        <a:lstStyle/>
        <a:p>
          <a:pPr>
            <a:defRPr sz="105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 i="0" u="none" strike="noStrike" kern="1200" baseline="0">
                <a:solidFill>
                  <a:prstClr val="white">
                    <a:lumMod val="50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it-IT" sz="1200" b="1" i="1" u="none" strike="noStrike" kern="1200" baseline="0" noProof="0" dirty="0">
                <a:solidFill>
                  <a:schemeClr val="bg1">
                    <a:lumMod val="50000"/>
                  </a:schemeClr>
                </a:solidFill>
              </a:rPr>
              <a:t>Koks tavo treneris būna per treniruotes</a:t>
            </a:r>
            <a:endParaRPr lang="lt-LT" sz="1200" b="1" i="1" u="none" strike="noStrike" kern="1200" baseline="0" noProof="0" dirty="0">
              <a:solidFill>
                <a:schemeClr val="bg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7.0566459230892689E-4"/>
          <c:y val="2.898550724637681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1.3137637526889559E-2"/>
          <c:y val="0.3488348465001716"/>
          <c:w val="0.97316023615765124"/>
          <c:h val="0.3772165168217656"/>
        </c:manualLayout>
      </c:layout>
      <c:barChart>
        <c:barDir val="col"/>
        <c:grouping val="stacked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labai negeras, negeras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DBA-4055-B139-4E07D1B24F06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DBA-4055-B139-4E07D1B24F06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DBA-4055-B139-4E07D1B24F06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DBA-4055-B139-4E07D1B24F06}"/>
              </c:ext>
            </c:extLst>
          </c:dPt>
          <c:val>
            <c:numRef>
              <c:f>Sheet1!$B$2:$B$10</c:f>
              <c:numCache>
                <c:formatCode>0</c:formatCode>
                <c:ptCount val="9"/>
                <c:pt idx="0">
                  <c:v>0</c:v>
                </c:pt>
                <c:pt idx="1">
                  <c:v>3.0864197530864197</c:v>
                </c:pt>
                <c:pt idx="2">
                  <c:v>3.7037037037037037</c:v>
                </c:pt>
                <c:pt idx="3">
                  <c:v>3.9215686274509802</c:v>
                </c:pt>
                <c:pt idx="4">
                  <c:v>11.111111111111111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6.25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DBA-4055-B139-4E07D1B24F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geras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Sheet1!$C$2:$C$10</c:f>
              <c:numCache>
                <c:formatCode>0</c:formatCode>
                <c:ptCount val="9"/>
                <c:pt idx="0">
                  <c:v>40.650406504065039</c:v>
                </c:pt>
                <c:pt idx="1">
                  <c:v>40.74074074074074</c:v>
                </c:pt>
                <c:pt idx="2">
                  <c:v>37.037037037037038</c:v>
                </c:pt>
                <c:pt idx="3">
                  <c:v>27.450980392156861</c:v>
                </c:pt>
                <c:pt idx="4">
                  <c:v>50</c:v>
                </c:pt>
                <c:pt idx="5">
                  <c:v>0</c:v>
                </c:pt>
                <c:pt idx="6">
                  <c:v>33.333333333333336</c:v>
                </c:pt>
                <c:pt idx="7">
                  <c:v>37.179487179487182</c:v>
                </c:pt>
                <c:pt idx="8">
                  <c:v>43.75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DBA-4055-B139-4E07D1B24F06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labai geras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Sheet1!$D$2:$D$10</c:f>
              <c:numCache>
                <c:formatCode>0</c:formatCode>
                <c:ptCount val="9"/>
                <c:pt idx="0">
                  <c:v>59.349593495934961</c:v>
                </c:pt>
                <c:pt idx="1">
                  <c:v>56.172839506172842</c:v>
                </c:pt>
                <c:pt idx="2">
                  <c:v>59.25925925925926</c:v>
                </c:pt>
                <c:pt idx="3">
                  <c:v>68.627450980392155</c:v>
                </c:pt>
                <c:pt idx="4">
                  <c:v>38.888888888888886</c:v>
                </c:pt>
                <c:pt idx="5">
                  <c:v>100</c:v>
                </c:pt>
                <c:pt idx="6">
                  <c:v>66.666666666666671</c:v>
                </c:pt>
                <c:pt idx="7">
                  <c:v>62.820512820512818</c:v>
                </c:pt>
                <c:pt idx="8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DBA-4055-B139-4E07D1B24F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98534144"/>
        <c:axId val="98535680"/>
      </c:barChart>
      <c:lineChart>
        <c:grouping val="standard"/>
        <c:varyColors val="0"/>
        <c:ser>
          <c:idx val="2"/>
          <c:order val="3"/>
          <c:tx>
            <c:strRef>
              <c:f>Sheet1!$E$1</c:f>
              <c:strCache>
                <c:ptCount val="1"/>
                <c:pt idx="0">
                  <c:v>vidurkis</c:v>
                </c:pt>
              </c:strCache>
            </c:strRef>
          </c:tx>
          <c:spPr>
            <a:ln>
              <a:solidFill>
                <a:srgbClr val="004376"/>
              </a:solidFill>
            </a:ln>
          </c:spPr>
          <c:marker>
            <c:symbol val="circle"/>
            <c:size val="7"/>
            <c:spPr>
              <a:solidFill>
                <a:srgbClr val="004376"/>
              </a:solidFill>
              <a:ln>
                <a:solidFill>
                  <a:srgbClr val="004376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Sheet1!$E$2:$E$10</c:f>
              <c:numCache>
                <c:formatCode>0.0</c:formatCode>
                <c:ptCount val="9"/>
                <c:pt idx="0">
                  <c:v>3.5934959349593489</c:v>
                </c:pt>
                <c:pt idx="1">
                  <c:v>3.5308641975308634</c:v>
                </c:pt>
                <c:pt idx="2">
                  <c:v>3.5462962962962967</c:v>
                </c:pt>
                <c:pt idx="3">
                  <c:v>3.6470588235294117</c:v>
                </c:pt>
                <c:pt idx="4">
                  <c:v>3.2500000000000004</c:v>
                </c:pt>
                <c:pt idx="5">
                  <c:v>4</c:v>
                </c:pt>
                <c:pt idx="6">
                  <c:v>3.6666666666666665</c:v>
                </c:pt>
                <c:pt idx="7">
                  <c:v>3.6282051282051277</c:v>
                </c:pt>
                <c:pt idx="8">
                  <c:v>3.4375000000000004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DBA-4055-B139-4E07D1B24F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6767168"/>
        <c:axId val="1776771488"/>
      </c:lineChart>
      <c:catAx>
        <c:axId val="9853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535680"/>
        <c:crosses val="autoZero"/>
        <c:auto val="1"/>
        <c:lblAlgn val="ctr"/>
        <c:lblOffset val="100"/>
        <c:noMultiLvlLbl val="0"/>
      </c:catAx>
      <c:valAx>
        <c:axId val="98535680"/>
        <c:scaling>
          <c:orientation val="minMax"/>
          <c:max val="100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">
                <a:solidFill>
                  <a:schemeClr val="bg1"/>
                </a:solidFill>
              </a:defRPr>
            </a:pPr>
            <a:endParaRPr lang="lt-LT"/>
          </a:p>
        </c:txPr>
        <c:crossAx val="98534144"/>
        <c:crosses val="autoZero"/>
        <c:crossBetween val="between"/>
      </c:valAx>
      <c:valAx>
        <c:axId val="1776771488"/>
        <c:scaling>
          <c:orientation val="minMax"/>
          <c:max val="4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300">
                <a:solidFill>
                  <a:schemeClr val="bg1"/>
                </a:solidFill>
              </a:defRPr>
            </a:pPr>
            <a:endParaRPr lang="lt-LT"/>
          </a:p>
        </c:txPr>
        <c:crossAx val="1776767168"/>
        <c:crosses val="max"/>
        <c:crossBetween val="between"/>
      </c:valAx>
      <c:catAx>
        <c:axId val="17767671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767714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194386961701704"/>
          <c:y val="0.12602401664728818"/>
          <c:w val="0.87182249020144398"/>
          <c:h val="0.13349295312897813"/>
        </c:manualLayout>
      </c:layout>
      <c:overlay val="0"/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883715622503962E-3"/>
          <c:y val="0.19913245770305618"/>
          <c:w val="0.97316023615765124"/>
          <c:h val="0.4178876324140705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4 balai (labai patinka)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32B-44DB-B731-98A945CC6CE4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32B-44DB-B731-98A945CC6CE4}"/>
              </c:ext>
            </c:extLst>
          </c:dPt>
          <c:dPt>
            <c:idx val="1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32B-44DB-B731-98A945CC6CE4}"/>
              </c:ext>
            </c:extLst>
          </c:dPt>
          <c:dPt>
            <c:idx val="1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32B-44DB-B731-98A945CC6CE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Sheet1!$A$2:$A$23</c:f>
              <c:strCache>
                <c:ptCount val="22"/>
                <c:pt idx="0">
                  <c:v>Nika (n=28*)</c:v>
                </c:pt>
                <c:pt idx="1">
                  <c:v>Vilius J. (n=25)</c:v>
                </c:pt>
                <c:pt idx="2">
                  <c:v>Eimantas B. (n=47)</c:v>
                </c:pt>
                <c:pt idx="3">
                  <c:v>Danylo  (n=20*)</c:v>
                </c:pt>
                <c:pt idx="4">
                  <c:v>Lukas Z. (n=25*)</c:v>
                </c:pt>
                <c:pt idx="5">
                  <c:v>Žydrūnas (n=12*)</c:v>
                </c:pt>
                <c:pt idx="6">
                  <c:v>Igor K. (n=35)</c:v>
                </c:pt>
                <c:pt idx="7">
                  <c:v>Deividas (n=33)</c:v>
                </c:pt>
                <c:pt idx="8">
                  <c:v>Adriana (n=27*)</c:v>
                </c:pt>
                <c:pt idx="9">
                  <c:v>Arminas (n=53)</c:v>
                </c:pt>
                <c:pt idx="10">
                  <c:v>Lukas Č. (n=15*)</c:v>
                </c:pt>
                <c:pt idx="11">
                  <c:v>Matas (n=23*)</c:v>
                </c:pt>
                <c:pt idx="12">
                  <c:v>Dominykas (n=35)</c:v>
                </c:pt>
                <c:pt idx="13">
                  <c:v>Lukas B (n=36)</c:v>
                </c:pt>
                <c:pt idx="14">
                  <c:v>Tomas   (n=4*)</c:v>
                </c:pt>
                <c:pt idx="15">
                  <c:v>Armandas (n=36)</c:v>
                </c:pt>
                <c:pt idx="16">
                  <c:v>Žygimantas (n=25*)</c:v>
                </c:pt>
                <c:pt idx="17">
                  <c:v>Ernestas (n=21*)</c:v>
                </c:pt>
                <c:pt idx="18">
                  <c:v>Ramūnas (n=31)</c:v>
                </c:pt>
                <c:pt idx="19">
                  <c:v>Donatas P. (n=29*)</c:v>
                </c:pt>
                <c:pt idx="20">
                  <c:v>Haroldas (n=36)</c:v>
                </c:pt>
                <c:pt idx="21">
                  <c:v>Nojus N. (n=10*)</c:v>
                </c:pt>
              </c:strCache>
            </c:strRef>
          </c:cat>
          <c:val>
            <c:numRef>
              <c:f>Sheet1!$B$2:$B$23</c:f>
              <c:numCache>
                <c:formatCode>0</c:formatCode>
                <c:ptCount val="22"/>
                <c:pt idx="0">
                  <c:v>92.857142857142861</c:v>
                </c:pt>
                <c:pt idx="1">
                  <c:v>92</c:v>
                </c:pt>
                <c:pt idx="2">
                  <c:v>91.304347826086953</c:v>
                </c:pt>
                <c:pt idx="3">
                  <c:v>90</c:v>
                </c:pt>
                <c:pt idx="4">
                  <c:v>88</c:v>
                </c:pt>
                <c:pt idx="5">
                  <c:v>83.333333333333329</c:v>
                </c:pt>
                <c:pt idx="6">
                  <c:v>82.857142857142861</c:v>
                </c:pt>
                <c:pt idx="7">
                  <c:v>84.848484848484844</c:v>
                </c:pt>
                <c:pt idx="8">
                  <c:v>85.18518518518519</c:v>
                </c:pt>
                <c:pt idx="9">
                  <c:v>81.132075471698116</c:v>
                </c:pt>
                <c:pt idx="10">
                  <c:v>80</c:v>
                </c:pt>
                <c:pt idx="11">
                  <c:v>82.608695652173907</c:v>
                </c:pt>
                <c:pt idx="12">
                  <c:v>77.142857142857139</c:v>
                </c:pt>
                <c:pt idx="13">
                  <c:v>75</c:v>
                </c:pt>
                <c:pt idx="14">
                  <c:v>75</c:v>
                </c:pt>
                <c:pt idx="15">
                  <c:v>72.222222222222229</c:v>
                </c:pt>
                <c:pt idx="16">
                  <c:v>76</c:v>
                </c:pt>
                <c:pt idx="17">
                  <c:v>76.19047619047619</c:v>
                </c:pt>
                <c:pt idx="18">
                  <c:v>74.193548387096769</c:v>
                </c:pt>
                <c:pt idx="19">
                  <c:v>68.965517241379317</c:v>
                </c:pt>
                <c:pt idx="20">
                  <c:v>75</c:v>
                </c:pt>
                <c:pt idx="2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052-4940-A619-2E1F38CFF8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axId val="98534144"/>
        <c:axId val="98535680"/>
      </c:barChart>
      <c:lineChart>
        <c:grouping val="standard"/>
        <c:varyColors val="0"/>
        <c:ser>
          <c:idx val="0"/>
          <c:order val="1"/>
          <c:tx>
            <c:strRef>
              <c:f>Sheet1!$C$1</c:f>
              <c:strCache>
                <c:ptCount val="1"/>
                <c:pt idx="0">
                  <c:v>Vidurkis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ymbol val="none"/>
          </c:marker>
          <c:dLbls>
            <c:spPr>
              <a:solidFill>
                <a:srgbClr val="00B050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Sheet1!$A$2:$A$23</c:f>
              <c:strCache>
                <c:ptCount val="22"/>
                <c:pt idx="0">
                  <c:v>Nika (n=28*)</c:v>
                </c:pt>
                <c:pt idx="1">
                  <c:v>Vilius J. (n=25)</c:v>
                </c:pt>
                <c:pt idx="2">
                  <c:v>Eimantas B. (n=47)</c:v>
                </c:pt>
                <c:pt idx="3">
                  <c:v>Danylo  (n=20*)</c:v>
                </c:pt>
                <c:pt idx="4">
                  <c:v>Lukas Z. (n=25*)</c:v>
                </c:pt>
                <c:pt idx="5">
                  <c:v>Žydrūnas (n=12*)</c:v>
                </c:pt>
                <c:pt idx="6">
                  <c:v>Igor K. (n=35)</c:v>
                </c:pt>
                <c:pt idx="7">
                  <c:v>Deividas (n=33)</c:v>
                </c:pt>
                <c:pt idx="8">
                  <c:v>Adriana (n=27*)</c:v>
                </c:pt>
                <c:pt idx="9">
                  <c:v>Arminas (n=53)</c:v>
                </c:pt>
                <c:pt idx="10">
                  <c:v>Lukas Č. (n=15*)</c:v>
                </c:pt>
                <c:pt idx="11">
                  <c:v>Matas (n=23*)</c:v>
                </c:pt>
                <c:pt idx="12">
                  <c:v>Dominykas (n=35)</c:v>
                </c:pt>
                <c:pt idx="13">
                  <c:v>Lukas B (n=36)</c:v>
                </c:pt>
                <c:pt idx="14">
                  <c:v>Tomas   (n=4*)</c:v>
                </c:pt>
                <c:pt idx="15">
                  <c:v>Armandas (n=36)</c:v>
                </c:pt>
                <c:pt idx="16">
                  <c:v>Žygimantas (n=25*)</c:v>
                </c:pt>
                <c:pt idx="17">
                  <c:v>Ernestas (n=21*)</c:v>
                </c:pt>
                <c:pt idx="18">
                  <c:v>Ramūnas (n=31)</c:v>
                </c:pt>
                <c:pt idx="19">
                  <c:v>Donatas P. (n=29*)</c:v>
                </c:pt>
                <c:pt idx="20">
                  <c:v>Haroldas (n=36)</c:v>
                </c:pt>
                <c:pt idx="21">
                  <c:v>Nojus N. (n=10*)</c:v>
                </c:pt>
              </c:strCache>
            </c:strRef>
          </c:cat>
          <c:val>
            <c:numRef>
              <c:f>Sheet1!$C$2:$C$23</c:f>
              <c:numCache>
                <c:formatCode>0.0</c:formatCode>
                <c:ptCount val="22"/>
                <c:pt idx="0">
                  <c:v>3.9285714285714284</c:v>
                </c:pt>
                <c:pt idx="1">
                  <c:v>3.9199999999999995</c:v>
                </c:pt>
                <c:pt idx="2">
                  <c:v>3.9130434782608692</c:v>
                </c:pt>
                <c:pt idx="3">
                  <c:v>3.8999999999999995</c:v>
                </c:pt>
                <c:pt idx="4">
                  <c:v>3.88</c:v>
                </c:pt>
                <c:pt idx="5">
                  <c:v>3.833333333333333</c:v>
                </c:pt>
                <c:pt idx="6">
                  <c:v>3.8285714285714283</c:v>
                </c:pt>
                <c:pt idx="7">
                  <c:v>3.8181818181818183</c:v>
                </c:pt>
                <c:pt idx="8">
                  <c:v>3.8148148148148144</c:v>
                </c:pt>
                <c:pt idx="9">
                  <c:v>3.8113207547169807</c:v>
                </c:pt>
                <c:pt idx="10">
                  <c:v>3.8</c:v>
                </c:pt>
                <c:pt idx="11">
                  <c:v>3.7826086956521738</c:v>
                </c:pt>
                <c:pt idx="12">
                  <c:v>3.7714285714285714</c:v>
                </c:pt>
                <c:pt idx="13">
                  <c:v>3.75</c:v>
                </c:pt>
                <c:pt idx="14">
                  <c:v>3.75</c:v>
                </c:pt>
                <c:pt idx="15">
                  <c:v>3.7222222222222219</c:v>
                </c:pt>
                <c:pt idx="16">
                  <c:v>3.72</c:v>
                </c:pt>
                <c:pt idx="17">
                  <c:v>3.7142857142857135</c:v>
                </c:pt>
                <c:pt idx="18">
                  <c:v>3.709677419354839</c:v>
                </c:pt>
                <c:pt idx="19">
                  <c:v>3.6896551724137931</c:v>
                </c:pt>
                <c:pt idx="20">
                  <c:v>3.6666666666666661</c:v>
                </c:pt>
                <c:pt idx="21">
                  <c:v>3.5999999999999996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052-4940-A619-2E1F38CFF8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5649535"/>
        <c:axId val="1300277215"/>
      </c:lineChart>
      <c:catAx>
        <c:axId val="9853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535680"/>
        <c:crosses val="autoZero"/>
        <c:auto val="1"/>
        <c:lblAlgn val="ctr"/>
        <c:lblOffset val="100"/>
        <c:noMultiLvlLbl val="0"/>
      </c:catAx>
      <c:valAx>
        <c:axId val="98535680"/>
        <c:scaling>
          <c:orientation val="minMax"/>
          <c:max val="100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crossAx val="98534144"/>
        <c:crosses val="autoZero"/>
        <c:crossBetween val="between"/>
      </c:valAx>
      <c:valAx>
        <c:axId val="1300277215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crossAx val="1175649535"/>
        <c:crosses val="max"/>
        <c:crossBetween val="between"/>
      </c:valAx>
      <c:catAx>
        <c:axId val="117564953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00277215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3992900829805364"/>
          <c:y val="2.9605372046281355E-2"/>
          <c:w val="0.20882842376031607"/>
          <c:h val="0.10707027569361657"/>
        </c:manualLayout>
      </c:layout>
      <c:overlay val="0"/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883715622503962E-3"/>
          <c:y val="0.18541616784078888"/>
          <c:w val="0.97316023615765124"/>
          <c:h val="0.3613240585550467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4 balai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E07-42D0-A065-13FCF5F53566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85A1-4973-BD37-60FCBB461CB1}"/>
              </c:ext>
            </c:extLst>
          </c:dPt>
          <c:dPt>
            <c:idx val="1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7E07-42D0-A065-13FCF5F53566}"/>
              </c:ext>
            </c:extLst>
          </c:dPt>
          <c:dPt>
            <c:idx val="2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7E07-42D0-A065-13FCF5F5356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Sheet1!$A$2:$A$23</c:f>
              <c:strCache>
                <c:ptCount val="22"/>
                <c:pt idx="0">
                  <c:v>Lukas Č. (n=15*)</c:v>
                </c:pt>
                <c:pt idx="1">
                  <c:v>Eimantas B. (n=47)</c:v>
                </c:pt>
                <c:pt idx="2">
                  <c:v>Lukas Z. (n=25*)</c:v>
                </c:pt>
                <c:pt idx="3">
                  <c:v>Haroldas (n=36)</c:v>
                </c:pt>
                <c:pt idx="4">
                  <c:v>Matas (n=23*)</c:v>
                </c:pt>
                <c:pt idx="5">
                  <c:v>Nika (n=28*)</c:v>
                </c:pt>
                <c:pt idx="6">
                  <c:v>Lukas B (n=36)</c:v>
                </c:pt>
                <c:pt idx="7">
                  <c:v>Deividas (n=33)</c:v>
                </c:pt>
                <c:pt idx="8">
                  <c:v>Dominykas (n=35)</c:v>
                </c:pt>
                <c:pt idx="9">
                  <c:v>Nojus N. (n=10*)</c:v>
                </c:pt>
                <c:pt idx="10">
                  <c:v>Donatas P. (n=29*)</c:v>
                </c:pt>
                <c:pt idx="11">
                  <c:v>Danylo  (n=20*)</c:v>
                </c:pt>
                <c:pt idx="12">
                  <c:v>Ramūnas (n=31)</c:v>
                </c:pt>
                <c:pt idx="13">
                  <c:v>Tomas   (n=4*)</c:v>
                </c:pt>
                <c:pt idx="14">
                  <c:v>Arminas (n=53)</c:v>
                </c:pt>
                <c:pt idx="15">
                  <c:v>Igor K. (n=35)</c:v>
                </c:pt>
                <c:pt idx="16">
                  <c:v>Adriana (n=27*)</c:v>
                </c:pt>
                <c:pt idx="17">
                  <c:v>Ernestas (n=21*)</c:v>
                </c:pt>
                <c:pt idx="18">
                  <c:v>Vilius J. (n=25)</c:v>
                </c:pt>
                <c:pt idx="19">
                  <c:v>Žygimantas (n=25*)</c:v>
                </c:pt>
                <c:pt idx="20">
                  <c:v>Armandas (n=36)</c:v>
                </c:pt>
                <c:pt idx="21">
                  <c:v>Žydrūnas (n=12*)</c:v>
                </c:pt>
              </c:strCache>
            </c:strRef>
          </c:cat>
          <c:val>
            <c:numRef>
              <c:f>Sheet1!$B$2:$B$23</c:f>
              <c:numCache>
                <c:formatCode>0</c:formatCode>
                <c:ptCount val="22"/>
                <c:pt idx="0">
                  <c:v>93.333333333333329</c:v>
                </c:pt>
                <c:pt idx="1">
                  <c:v>76.59574468085107</c:v>
                </c:pt>
                <c:pt idx="2">
                  <c:v>72</c:v>
                </c:pt>
                <c:pt idx="3">
                  <c:v>72.222222222222229</c:v>
                </c:pt>
                <c:pt idx="4">
                  <c:v>73.913043478260875</c:v>
                </c:pt>
                <c:pt idx="5">
                  <c:v>64.285714285714292</c:v>
                </c:pt>
                <c:pt idx="6">
                  <c:v>63.888888888888886</c:v>
                </c:pt>
                <c:pt idx="7">
                  <c:v>63.636363636363633</c:v>
                </c:pt>
                <c:pt idx="8">
                  <c:v>60</c:v>
                </c:pt>
                <c:pt idx="9">
                  <c:v>70</c:v>
                </c:pt>
                <c:pt idx="10">
                  <c:v>62.068965517241381</c:v>
                </c:pt>
                <c:pt idx="11">
                  <c:v>55</c:v>
                </c:pt>
                <c:pt idx="12">
                  <c:v>54.838709677419352</c:v>
                </c:pt>
                <c:pt idx="13">
                  <c:v>50</c:v>
                </c:pt>
                <c:pt idx="14">
                  <c:v>50.943396226415096</c:v>
                </c:pt>
                <c:pt idx="15">
                  <c:v>50</c:v>
                </c:pt>
                <c:pt idx="16">
                  <c:v>48.148148148148145</c:v>
                </c:pt>
                <c:pt idx="17">
                  <c:v>47.61904761904762</c:v>
                </c:pt>
                <c:pt idx="18">
                  <c:v>56</c:v>
                </c:pt>
                <c:pt idx="19">
                  <c:v>28</c:v>
                </c:pt>
                <c:pt idx="20">
                  <c:v>38.888888888888886</c:v>
                </c:pt>
                <c:pt idx="21">
                  <c:v>41.666666666666664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5A1-4973-BD37-60FCBB461C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axId val="98534144"/>
        <c:axId val="98535680"/>
      </c:barChart>
      <c:lineChart>
        <c:grouping val="standard"/>
        <c:varyColors val="0"/>
        <c:ser>
          <c:idx val="0"/>
          <c:order val="1"/>
          <c:tx>
            <c:strRef>
              <c:f>Sheet1!$C$1</c:f>
              <c:strCache>
                <c:ptCount val="1"/>
                <c:pt idx="0">
                  <c:v>Vidurkis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ymbol val="none"/>
          </c:marker>
          <c:dLbls>
            <c:spPr>
              <a:solidFill>
                <a:srgbClr val="00B050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Sheet1!$A$2:$A$23</c:f>
              <c:strCache>
                <c:ptCount val="22"/>
                <c:pt idx="0">
                  <c:v>Lukas Č. (n=15*)</c:v>
                </c:pt>
                <c:pt idx="1">
                  <c:v>Eimantas B. (n=47)</c:v>
                </c:pt>
                <c:pt idx="2">
                  <c:v>Lukas Z. (n=25*)</c:v>
                </c:pt>
                <c:pt idx="3">
                  <c:v>Haroldas (n=36)</c:v>
                </c:pt>
                <c:pt idx="4">
                  <c:v>Matas (n=23*)</c:v>
                </c:pt>
                <c:pt idx="5">
                  <c:v>Nika (n=28*)</c:v>
                </c:pt>
                <c:pt idx="6">
                  <c:v>Lukas B (n=36)</c:v>
                </c:pt>
                <c:pt idx="7">
                  <c:v>Deividas (n=33)</c:v>
                </c:pt>
                <c:pt idx="8">
                  <c:v>Dominykas (n=35)</c:v>
                </c:pt>
                <c:pt idx="9">
                  <c:v>Nojus N. (n=10*)</c:v>
                </c:pt>
                <c:pt idx="10">
                  <c:v>Donatas P. (n=29*)</c:v>
                </c:pt>
                <c:pt idx="11">
                  <c:v>Danylo  (n=20*)</c:v>
                </c:pt>
                <c:pt idx="12">
                  <c:v>Ramūnas (n=31)</c:v>
                </c:pt>
                <c:pt idx="13">
                  <c:v>Tomas   (n=4*)</c:v>
                </c:pt>
                <c:pt idx="14">
                  <c:v>Arminas (n=53)</c:v>
                </c:pt>
                <c:pt idx="15">
                  <c:v>Igor K. (n=35)</c:v>
                </c:pt>
                <c:pt idx="16">
                  <c:v>Adriana (n=27*)</c:v>
                </c:pt>
                <c:pt idx="17">
                  <c:v>Ernestas (n=21*)</c:v>
                </c:pt>
                <c:pt idx="18">
                  <c:v>Vilius J. (n=25)</c:v>
                </c:pt>
                <c:pt idx="19">
                  <c:v>Žygimantas (n=25*)</c:v>
                </c:pt>
                <c:pt idx="20">
                  <c:v>Armandas (n=36)</c:v>
                </c:pt>
                <c:pt idx="21">
                  <c:v>Žydrūnas (n=12*)</c:v>
                </c:pt>
              </c:strCache>
            </c:strRef>
          </c:cat>
          <c:val>
            <c:numRef>
              <c:f>Sheet1!$C$2:$C$23</c:f>
              <c:numCache>
                <c:formatCode>0.0</c:formatCode>
                <c:ptCount val="22"/>
                <c:pt idx="0">
                  <c:v>3.9333333333333331</c:v>
                </c:pt>
                <c:pt idx="1">
                  <c:v>3.7659574468085109</c:v>
                </c:pt>
                <c:pt idx="2">
                  <c:v>3.7199999999999998</c:v>
                </c:pt>
                <c:pt idx="3">
                  <c:v>3.6944444444444442</c:v>
                </c:pt>
                <c:pt idx="4">
                  <c:v>3.652173913043478</c:v>
                </c:pt>
                <c:pt idx="5">
                  <c:v>3.6428571428571428</c:v>
                </c:pt>
                <c:pt idx="6">
                  <c:v>3.6388888888888893</c:v>
                </c:pt>
                <c:pt idx="7">
                  <c:v>3.6363636363636362</c:v>
                </c:pt>
                <c:pt idx="8">
                  <c:v>3.5999999999999996</c:v>
                </c:pt>
                <c:pt idx="9">
                  <c:v>3.5999999999999996</c:v>
                </c:pt>
                <c:pt idx="10">
                  <c:v>3.5862068965517238</c:v>
                </c:pt>
                <c:pt idx="11">
                  <c:v>3.55</c:v>
                </c:pt>
                <c:pt idx="12">
                  <c:v>3.5483870967741935</c:v>
                </c:pt>
                <c:pt idx="13">
                  <c:v>3.5</c:v>
                </c:pt>
                <c:pt idx="14">
                  <c:v>3.4905660377358494</c:v>
                </c:pt>
                <c:pt idx="15">
                  <c:v>3.4705882352941178</c:v>
                </c:pt>
                <c:pt idx="16">
                  <c:v>3.4444444444444446</c:v>
                </c:pt>
                <c:pt idx="17">
                  <c:v>3.4285714285714288</c:v>
                </c:pt>
                <c:pt idx="18">
                  <c:v>3.44</c:v>
                </c:pt>
                <c:pt idx="19">
                  <c:v>3.2800000000000002</c:v>
                </c:pt>
                <c:pt idx="20">
                  <c:v>3.2500000000000004</c:v>
                </c:pt>
                <c:pt idx="21">
                  <c:v>3.25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5A1-4973-BD37-60FCBB461C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5649535"/>
        <c:axId val="1300277215"/>
      </c:lineChart>
      <c:catAx>
        <c:axId val="9853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535680"/>
        <c:crosses val="autoZero"/>
        <c:auto val="1"/>
        <c:lblAlgn val="ctr"/>
        <c:lblOffset val="100"/>
        <c:noMultiLvlLbl val="0"/>
      </c:catAx>
      <c:valAx>
        <c:axId val="98535680"/>
        <c:scaling>
          <c:orientation val="minMax"/>
          <c:max val="100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crossAx val="98534144"/>
        <c:crosses val="autoZero"/>
        <c:crossBetween val="between"/>
      </c:valAx>
      <c:valAx>
        <c:axId val="1300277215"/>
        <c:scaling>
          <c:orientation val="minMax"/>
          <c:max val="4"/>
        </c:scaling>
        <c:delete val="0"/>
        <c:axPos val="r"/>
        <c:numFmt formatCode="0.0" sourceLinked="1"/>
        <c:majorTickMark val="out"/>
        <c:minorTickMark val="none"/>
        <c:tickLblPos val="nextTo"/>
        <c:crossAx val="1175649535"/>
        <c:crosses val="max"/>
        <c:crossBetween val="between"/>
      </c:valAx>
      <c:catAx>
        <c:axId val="117564953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00277215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4642605099257675"/>
          <c:y val="1.3822275209382593E-2"/>
          <c:w val="0.20233138106579296"/>
          <c:h val="0.10180936055562506"/>
        </c:manualLayout>
      </c:layout>
      <c:overlay val="0"/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17600984276573"/>
          <c:y val="0.42372145583284071"/>
          <c:w val="0.65417956710840597"/>
          <c:h val="0.45449920005654221"/>
        </c:manualLayout>
      </c:layout>
      <c:barChart>
        <c:barDir val="bar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Labai nepatinka (1 balas)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Varžybos, turnyrai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9.9833610648918467E-3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F7-4A9A-8D54-6B2A4FF8FD6D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Nepatinka (2 balai)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6F7-4A9A-8D54-6B2A4FF8FD6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</c:f>
              <c:strCache>
                <c:ptCount val="1"/>
                <c:pt idx="0">
                  <c:v>Varžybos, turnyrai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3.4941763727121461E-2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F7-4A9A-8D54-6B2A4FF8FD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Patinka (3 balai)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</c:f>
              <c:strCache>
                <c:ptCount val="1"/>
                <c:pt idx="0">
                  <c:v>Varžybos, turnyrai</c:v>
                </c:pt>
              </c:strCache>
            </c:strRef>
          </c:cat>
          <c:val>
            <c:numRef>
              <c:f>Sheet1!$D$2</c:f>
              <c:numCache>
                <c:formatCode>0%</c:formatCode>
                <c:ptCount val="1"/>
                <c:pt idx="0">
                  <c:v>0.21131447587354407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6F7-4A9A-8D54-6B2A4FF8FD6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Labai patinka (4 balai)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</c:f>
              <c:strCache>
                <c:ptCount val="1"/>
                <c:pt idx="0">
                  <c:v>Varžybos, turnyrai</c:v>
                </c:pt>
              </c:strCache>
            </c:strRef>
          </c:cat>
          <c:val>
            <c:numRef>
              <c:f>Sheet1!$E$2</c:f>
              <c:numCache>
                <c:formatCode>0%</c:formatCode>
                <c:ptCount val="1"/>
                <c:pt idx="0">
                  <c:v>0.7437603993344426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F7-4A9A-8D54-6B2A4FF8FD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64518016"/>
        <c:axId val="64519552"/>
      </c:barChart>
      <c:catAx>
        <c:axId val="645180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519552"/>
        <c:crosses val="autoZero"/>
        <c:auto val="1"/>
        <c:lblAlgn val="ctr"/>
        <c:lblOffset val="100"/>
        <c:noMultiLvlLbl val="0"/>
      </c:catAx>
      <c:valAx>
        <c:axId val="64519552"/>
        <c:scaling>
          <c:orientation val="minMax"/>
          <c:max val="1"/>
          <c:min val="0"/>
        </c:scaling>
        <c:delete val="1"/>
        <c:axPos val="t"/>
        <c:numFmt formatCode="0%" sourceLinked="0"/>
        <c:majorTickMark val="out"/>
        <c:minorTickMark val="none"/>
        <c:tickLblPos val="nextTo"/>
        <c:crossAx val="64518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3184465609285149"/>
          <c:y val="0"/>
          <c:w val="0.52226221676966478"/>
          <c:h val="0.34064471652939332"/>
        </c:manualLayout>
      </c:layout>
      <c:overlay val="0"/>
      <c:txPr>
        <a:bodyPr/>
        <a:lstStyle/>
        <a:p>
          <a:pPr>
            <a:defRPr sz="105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 i="0" u="none" strike="noStrike" kern="1200" baseline="0">
                <a:solidFill>
                  <a:prstClr val="white">
                    <a:lumMod val="50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it-IT" sz="1200" b="1" i="1" u="none" strike="noStrike" kern="1200" baseline="0" noProof="0" dirty="0">
                <a:solidFill>
                  <a:schemeClr val="bg1">
                    <a:lumMod val="50000"/>
                  </a:schemeClr>
                </a:solidFill>
              </a:rPr>
              <a:t>Ar patinka dalyvauti varžybose ir turnyruose</a:t>
            </a:r>
            <a:endParaRPr lang="lt-LT" sz="1200" b="1" i="1" u="none" strike="noStrike" kern="1200" baseline="0" noProof="0" dirty="0">
              <a:solidFill>
                <a:schemeClr val="bg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7.0566459230892689E-4"/>
          <c:y val="2.898550724637681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1.3137637526889559E-2"/>
          <c:y val="0.3488348465001716"/>
          <c:w val="0.97316023615765124"/>
          <c:h val="0.3772165168217656"/>
        </c:manualLayout>
      </c:layout>
      <c:barChart>
        <c:barDir val="col"/>
        <c:grouping val="stacked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labai nepatinka, nepatinka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D784-4736-94D0-99DAAC0D6129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784-4736-94D0-99DAAC0D6129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D784-4736-94D0-99DAAC0D6129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D784-4736-94D0-99DAAC0D6129}"/>
              </c:ext>
            </c:extLst>
          </c:dPt>
          <c:val>
            <c:numRef>
              <c:f>Sheet1!$B$2:$B$10</c:f>
              <c:numCache>
                <c:formatCode>0</c:formatCode>
                <c:ptCount val="9"/>
                <c:pt idx="0">
                  <c:v>0</c:v>
                </c:pt>
                <c:pt idx="1">
                  <c:v>8.125</c:v>
                </c:pt>
                <c:pt idx="2">
                  <c:v>4.6296296296296298</c:v>
                </c:pt>
                <c:pt idx="3">
                  <c:v>1.9607843137254901</c:v>
                </c:pt>
                <c:pt idx="4">
                  <c:v>2.7777777777777777</c:v>
                </c:pt>
                <c:pt idx="5">
                  <c:v>0</c:v>
                </c:pt>
                <c:pt idx="6">
                  <c:v>0</c:v>
                </c:pt>
                <c:pt idx="7">
                  <c:v>3.8961038961038961</c:v>
                </c:pt>
                <c:pt idx="8">
                  <c:v>12.5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784-4736-94D0-99DAAC0D61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patinka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Sheet1!$C$2:$C$10</c:f>
              <c:numCache>
                <c:formatCode>0</c:formatCode>
                <c:ptCount val="9"/>
                <c:pt idx="0">
                  <c:v>13.114754098360656</c:v>
                </c:pt>
                <c:pt idx="1">
                  <c:v>28.125</c:v>
                </c:pt>
                <c:pt idx="2">
                  <c:v>25</c:v>
                </c:pt>
                <c:pt idx="3">
                  <c:v>17.647058823529413</c:v>
                </c:pt>
                <c:pt idx="4">
                  <c:v>19.444444444444443</c:v>
                </c:pt>
                <c:pt idx="5">
                  <c:v>0</c:v>
                </c:pt>
                <c:pt idx="6">
                  <c:v>0</c:v>
                </c:pt>
                <c:pt idx="7">
                  <c:v>22.077922077922079</c:v>
                </c:pt>
                <c:pt idx="8">
                  <c:v>18.75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784-4736-94D0-99DAAC0D6129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labai patinka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Sheet1!$D$2:$D$10</c:f>
              <c:numCache>
                <c:formatCode>0</c:formatCode>
                <c:ptCount val="9"/>
                <c:pt idx="0">
                  <c:v>86.885245901639351</c:v>
                </c:pt>
                <c:pt idx="1">
                  <c:v>63.75</c:v>
                </c:pt>
                <c:pt idx="2">
                  <c:v>70.370370370370367</c:v>
                </c:pt>
                <c:pt idx="3">
                  <c:v>80.392156862745097</c:v>
                </c:pt>
                <c:pt idx="4">
                  <c:v>77.777777777777771</c:v>
                </c:pt>
                <c:pt idx="5">
                  <c:v>100</c:v>
                </c:pt>
                <c:pt idx="6">
                  <c:v>100</c:v>
                </c:pt>
                <c:pt idx="7">
                  <c:v>74.025974025974023</c:v>
                </c:pt>
                <c:pt idx="8">
                  <c:v>68.75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784-4736-94D0-99DAAC0D61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98534144"/>
        <c:axId val="98535680"/>
      </c:barChart>
      <c:lineChart>
        <c:grouping val="standard"/>
        <c:varyColors val="0"/>
        <c:ser>
          <c:idx val="2"/>
          <c:order val="3"/>
          <c:tx>
            <c:strRef>
              <c:f>Sheet1!$E$1</c:f>
              <c:strCache>
                <c:ptCount val="1"/>
                <c:pt idx="0">
                  <c:v>vidurkis</c:v>
                </c:pt>
              </c:strCache>
            </c:strRef>
          </c:tx>
          <c:spPr>
            <a:ln>
              <a:solidFill>
                <a:srgbClr val="004376"/>
              </a:solidFill>
            </a:ln>
          </c:spPr>
          <c:marker>
            <c:symbol val="circle"/>
            <c:size val="7"/>
            <c:spPr>
              <a:solidFill>
                <a:srgbClr val="004376"/>
              </a:solidFill>
              <a:ln>
                <a:solidFill>
                  <a:srgbClr val="004376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Sheet1!$E$2:$E$10</c:f>
              <c:numCache>
                <c:formatCode>0.0</c:formatCode>
                <c:ptCount val="9"/>
                <c:pt idx="0">
                  <c:v>3.8688524590163937</c:v>
                </c:pt>
                <c:pt idx="1">
                  <c:v>3.5437499999999988</c:v>
                </c:pt>
                <c:pt idx="2">
                  <c:v>3.6481481481481484</c:v>
                </c:pt>
                <c:pt idx="3">
                  <c:v>3.7843137254901946</c:v>
                </c:pt>
                <c:pt idx="4">
                  <c:v>3.7499999999999996</c:v>
                </c:pt>
                <c:pt idx="5">
                  <c:v>4</c:v>
                </c:pt>
                <c:pt idx="6">
                  <c:v>4</c:v>
                </c:pt>
                <c:pt idx="7">
                  <c:v>3.6753246753246755</c:v>
                </c:pt>
                <c:pt idx="8">
                  <c:v>3.5312499999999996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784-4736-94D0-99DAAC0D61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6767168"/>
        <c:axId val="1776771488"/>
      </c:lineChart>
      <c:catAx>
        <c:axId val="9853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535680"/>
        <c:crosses val="autoZero"/>
        <c:auto val="1"/>
        <c:lblAlgn val="ctr"/>
        <c:lblOffset val="100"/>
        <c:noMultiLvlLbl val="0"/>
      </c:catAx>
      <c:valAx>
        <c:axId val="98535680"/>
        <c:scaling>
          <c:orientation val="minMax"/>
          <c:max val="100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">
                <a:solidFill>
                  <a:schemeClr val="bg1"/>
                </a:solidFill>
              </a:defRPr>
            </a:pPr>
            <a:endParaRPr lang="lt-LT"/>
          </a:p>
        </c:txPr>
        <c:crossAx val="98534144"/>
        <c:crosses val="autoZero"/>
        <c:crossBetween val="between"/>
      </c:valAx>
      <c:valAx>
        <c:axId val="1776771488"/>
        <c:scaling>
          <c:orientation val="minMax"/>
          <c:max val="4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300">
                <a:solidFill>
                  <a:schemeClr val="bg1"/>
                </a:solidFill>
              </a:defRPr>
            </a:pPr>
            <a:endParaRPr lang="lt-LT"/>
          </a:p>
        </c:txPr>
        <c:crossAx val="1776767168"/>
        <c:crosses val="max"/>
        <c:crossBetween val="between"/>
      </c:valAx>
      <c:catAx>
        <c:axId val="17767671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767714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194386961701704"/>
          <c:y val="0.12602401664728818"/>
          <c:w val="0.87182249020144398"/>
          <c:h val="0.13349295312897813"/>
        </c:manualLayout>
      </c:layout>
      <c:overlay val="0"/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>
                <a:solidFill>
                  <a:schemeClr val="bg1">
                    <a:lumMod val="50000"/>
                  </a:schemeClr>
                </a:solidFill>
              </a:defRPr>
            </a:pPr>
            <a:r>
              <a:rPr lang="lt-LT" sz="1200" i="1" noProof="0" dirty="0">
                <a:solidFill>
                  <a:schemeClr val="bg1">
                    <a:lumMod val="50000"/>
                  </a:schemeClr>
                </a:solidFill>
              </a:rPr>
              <a:t>Treniruotės</a:t>
            </a:r>
          </a:p>
        </c:rich>
      </c:tx>
      <c:layout>
        <c:manualLayout>
          <c:xMode val="edge"/>
          <c:yMode val="edge"/>
          <c:x val="7.0566459230892689E-4"/>
          <c:y val="2.898550724637681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1.2883715622503962E-3"/>
          <c:y val="0.26374985735478718"/>
          <c:w val="0.97316023615765124"/>
          <c:h val="0.42528533588046186"/>
        </c:manualLayout>
      </c:layout>
      <c:barChart>
        <c:barDir val="col"/>
        <c:grouping val="stacked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labai nepatinka, nepatinka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DF35-4450-A8DF-E740A0EDC47C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F35-4450-A8DF-E740A0EDC47C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DF35-4450-A8DF-E740A0EDC47C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DF35-4450-A8DF-E740A0EDC47C}"/>
              </c:ext>
            </c:extLst>
          </c:dPt>
          <c:val>
            <c:numRef>
              <c:f>Sheet1!$B$2:$B$10</c:f>
              <c:numCache>
                <c:formatCode>0</c:formatCode>
                <c:ptCount val="9"/>
                <c:pt idx="0">
                  <c:v>0.81300813008130079</c:v>
                </c:pt>
                <c:pt idx="1">
                  <c:v>3.0864197530864197</c:v>
                </c:pt>
                <c:pt idx="2">
                  <c:v>0.91743119266055051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1.2820512820512822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35-4450-A8DF-E740A0EDC4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patinka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Sheet1!$C$2:$C$10</c:f>
              <c:numCache>
                <c:formatCode>0</c:formatCode>
                <c:ptCount val="9"/>
                <c:pt idx="0">
                  <c:v>13.008130081300813</c:v>
                </c:pt>
                <c:pt idx="1">
                  <c:v>29.62962962962963</c:v>
                </c:pt>
                <c:pt idx="2">
                  <c:v>15.596330275229358</c:v>
                </c:pt>
                <c:pt idx="3">
                  <c:v>17.647058823529413</c:v>
                </c:pt>
                <c:pt idx="4">
                  <c:v>22.857142857142858</c:v>
                </c:pt>
                <c:pt idx="5">
                  <c:v>16.666666666666668</c:v>
                </c:pt>
                <c:pt idx="6">
                  <c:v>33.333333333333336</c:v>
                </c:pt>
                <c:pt idx="7">
                  <c:v>16.666666666666668</c:v>
                </c:pt>
                <c:pt idx="8">
                  <c:v>21.875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F35-4450-A8DF-E740A0EDC47C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labai patinka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Sheet1!$D$2:$D$10</c:f>
              <c:numCache>
                <c:formatCode>0</c:formatCode>
                <c:ptCount val="9"/>
                <c:pt idx="0">
                  <c:v>86.17886178861788</c:v>
                </c:pt>
                <c:pt idx="1">
                  <c:v>67.283950617283949</c:v>
                </c:pt>
                <c:pt idx="2">
                  <c:v>83.486238532110093</c:v>
                </c:pt>
                <c:pt idx="3">
                  <c:v>82.352941176470594</c:v>
                </c:pt>
                <c:pt idx="4">
                  <c:v>77.142857142857139</c:v>
                </c:pt>
                <c:pt idx="5">
                  <c:v>83.333333333333329</c:v>
                </c:pt>
                <c:pt idx="6">
                  <c:v>66.666666666666671</c:v>
                </c:pt>
                <c:pt idx="7">
                  <c:v>82.051282051282058</c:v>
                </c:pt>
                <c:pt idx="8">
                  <c:v>78.125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F35-4450-A8DF-E740A0EDC4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98534144"/>
        <c:axId val="98535680"/>
      </c:barChart>
      <c:lineChart>
        <c:grouping val="standard"/>
        <c:varyColors val="0"/>
        <c:ser>
          <c:idx val="2"/>
          <c:order val="3"/>
          <c:tx>
            <c:strRef>
              <c:f>Sheet1!$E$1</c:f>
              <c:strCache>
                <c:ptCount val="1"/>
                <c:pt idx="0">
                  <c:v>vidurkis</c:v>
                </c:pt>
              </c:strCache>
            </c:strRef>
          </c:tx>
          <c:spPr>
            <a:ln>
              <a:solidFill>
                <a:srgbClr val="004376"/>
              </a:solidFill>
            </a:ln>
          </c:spPr>
          <c:marker>
            <c:symbol val="circle"/>
            <c:size val="7"/>
            <c:spPr>
              <a:solidFill>
                <a:srgbClr val="004376"/>
              </a:solidFill>
              <a:ln>
                <a:solidFill>
                  <a:srgbClr val="004376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Sheet1!$E$2:$E$10</c:f>
              <c:numCache>
                <c:formatCode>0.0</c:formatCode>
                <c:ptCount val="9"/>
                <c:pt idx="0">
                  <c:v>3.8536585365853675</c:v>
                </c:pt>
                <c:pt idx="1">
                  <c:v>3.6358024691358</c:v>
                </c:pt>
                <c:pt idx="2">
                  <c:v>3.8256880733944958</c:v>
                </c:pt>
                <c:pt idx="3">
                  <c:v>3.8235294117647065</c:v>
                </c:pt>
                <c:pt idx="4">
                  <c:v>3.7714285714285714</c:v>
                </c:pt>
                <c:pt idx="5">
                  <c:v>3.833333333333333</c:v>
                </c:pt>
                <c:pt idx="6">
                  <c:v>3.6666666666666665</c:v>
                </c:pt>
                <c:pt idx="7">
                  <c:v>3.8076923076923075</c:v>
                </c:pt>
                <c:pt idx="8">
                  <c:v>3.7812499999999996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F35-4450-A8DF-E740A0EDC4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6767168"/>
        <c:axId val="1776771488"/>
      </c:lineChart>
      <c:catAx>
        <c:axId val="9853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535680"/>
        <c:crosses val="autoZero"/>
        <c:auto val="1"/>
        <c:lblAlgn val="ctr"/>
        <c:lblOffset val="100"/>
        <c:noMultiLvlLbl val="0"/>
      </c:catAx>
      <c:valAx>
        <c:axId val="98535680"/>
        <c:scaling>
          <c:orientation val="minMax"/>
          <c:max val="100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">
                <a:solidFill>
                  <a:schemeClr val="bg1"/>
                </a:solidFill>
              </a:defRPr>
            </a:pPr>
            <a:endParaRPr lang="lt-LT"/>
          </a:p>
        </c:txPr>
        <c:crossAx val="98534144"/>
        <c:crosses val="autoZero"/>
        <c:crossBetween val="between"/>
      </c:valAx>
      <c:valAx>
        <c:axId val="1776771488"/>
        <c:scaling>
          <c:orientation val="minMax"/>
          <c:max val="4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300">
                <a:solidFill>
                  <a:schemeClr val="bg1"/>
                </a:solidFill>
              </a:defRPr>
            </a:pPr>
            <a:endParaRPr lang="lt-LT"/>
          </a:p>
        </c:txPr>
        <c:crossAx val="1776767168"/>
        <c:crosses val="max"/>
        <c:crossBetween val="between"/>
      </c:valAx>
      <c:catAx>
        <c:axId val="17767671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767714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2764962194715182"/>
          <c:y val="6.1030555555555539E-2"/>
          <c:w val="0.78150234342635649"/>
          <c:h val="0.13349295312897813"/>
        </c:manualLayout>
      </c:layout>
      <c:overlay val="0"/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>
                <a:solidFill>
                  <a:schemeClr val="bg1">
                    <a:lumMod val="50000"/>
                  </a:schemeClr>
                </a:solidFill>
              </a:defRPr>
            </a:pPr>
            <a:r>
              <a:rPr lang="lt-LT" sz="1200" i="1" noProof="0" dirty="0">
                <a:solidFill>
                  <a:schemeClr val="bg1">
                    <a:lumMod val="50000"/>
                  </a:schemeClr>
                </a:solidFill>
              </a:rPr>
              <a:t>Pratimai</a:t>
            </a:r>
          </a:p>
        </c:rich>
      </c:tx>
      <c:layout>
        <c:manualLayout>
          <c:xMode val="edge"/>
          <c:yMode val="edge"/>
          <c:x val="7.0566459230892689E-4"/>
          <c:y val="2.898550724637681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1.2883715622503962E-3"/>
          <c:y val="0.34556624011922432"/>
          <c:w val="0.97316023615765124"/>
          <c:h val="0.42068966257728002"/>
        </c:manualLayout>
      </c:layout>
      <c:barChart>
        <c:barDir val="col"/>
        <c:grouping val="stacked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labai nepatinka, nepatinka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B7C-4FF1-90CC-E150F6284406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B7C-4FF1-90CC-E150F6284406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B7C-4FF1-90CC-E150F6284406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B7C-4FF1-90CC-E150F6284406}"/>
              </c:ext>
            </c:extLst>
          </c:dPt>
          <c:val>
            <c:numRef>
              <c:f>Sheet1!$B$2:$B$10</c:f>
              <c:numCache>
                <c:formatCode>0</c:formatCode>
                <c:ptCount val="9"/>
                <c:pt idx="0">
                  <c:v>2.4390243902439024</c:v>
                </c:pt>
                <c:pt idx="1">
                  <c:v>6.9182389937106921</c:v>
                </c:pt>
                <c:pt idx="2">
                  <c:v>6.6037735849056602</c:v>
                </c:pt>
                <c:pt idx="3">
                  <c:v>0</c:v>
                </c:pt>
                <c:pt idx="4">
                  <c:v>2.7777777777777777</c:v>
                </c:pt>
                <c:pt idx="5">
                  <c:v>16.666666666666668</c:v>
                </c:pt>
                <c:pt idx="6">
                  <c:v>0</c:v>
                </c:pt>
                <c:pt idx="7">
                  <c:v>1.2820512820512822</c:v>
                </c:pt>
                <c:pt idx="8">
                  <c:v>3.125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B7C-4FF1-90CC-E150F62844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patinka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Sheet1!$C$2:$C$10</c:f>
              <c:numCache>
                <c:formatCode>0</c:formatCode>
                <c:ptCount val="9"/>
                <c:pt idx="0">
                  <c:v>37.398373983739837</c:v>
                </c:pt>
                <c:pt idx="1">
                  <c:v>40.251572327044023</c:v>
                </c:pt>
                <c:pt idx="2">
                  <c:v>40.566037735849058</c:v>
                </c:pt>
                <c:pt idx="3">
                  <c:v>34</c:v>
                </c:pt>
                <c:pt idx="4">
                  <c:v>41.666666666666664</c:v>
                </c:pt>
                <c:pt idx="5">
                  <c:v>33.333333333333336</c:v>
                </c:pt>
                <c:pt idx="6">
                  <c:v>33.333333333333336</c:v>
                </c:pt>
                <c:pt idx="7">
                  <c:v>29.487179487179485</c:v>
                </c:pt>
                <c:pt idx="8">
                  <c:v>56.25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B7C-4FF1-90CC-E150F6284406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labai patinka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Sheet1!$D$2:$D$10</c:f>
              <c:numCache>
                <c:formatCode>0</c:formatCode>
                <c:ptCount val="9"/>
                <c:pt idx="0">
                  <c:v>60.162601626016261</c:v>
                </c:pt>
                <c:pt idx="1">
                  <c:v>52.830188679245282</c:v>
                </c:pt>
                <c:pt idx="2">
                  <c:v>52.830188679245282</c:v>
                </c:pt>
                <c:pt idx="3">
                  <c:v>66</c:v>
                </c:pt>
                <c:pt idx="4">
                  <c:v>55.555555555555557</c:v>
                </c:pt>
                <c:pt idx="5">
                  <c:v>50</c:v>
                </c:pt>
                <c:pt idx="6">
                  <c:v>66.666666666666671</c:v>
                </c:pt>
                <c:pt idx="7">
                  <c:v>69.230769230769226</c:v>
                </c:pt>
                <c:pt idx="8">
                  <c:v>40.625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B7C-4FF1-90CC-E150F62844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98534144"/>
        <c:axId val="98535680"/>
      </c:barChart>
      <c:lineChart>
        <c:grouping val="standard"/>
        <c:varyColors val="0"/>
        <c:ser>
          <c:idx val="2"/>
          <c:order val="3"/>
          <c:tx>
            <c:strRef>
              <c:f>Sheet1!$E$1</c:f>
              <c:strCache>
                <c:ptCount val="1"/>
                <c:pt idx="0">
                  <c:v>vidurkis</c:v>
                </c:pt>
              </c:strCache>
            </c:strRef>
          </c:tx>
          <c:spPr>
            <a:ln>
              <a:solidFill>
                <a:srgbClr val="004376"/>
              </a:solidFill>
            </a:ln>
          </c:spPr>
          <c:marker>
            <c:symbol val="circle"/>
            <c:size val="7"/>
            <c:spPr>
              <a:solidFill>
                <a:srgbClr val="004376"/>
              </a:solidFill>
              <a:ln>
                <a:solidFill>
                  <a:srgbClr val="004376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Sheet1!$E$2:$E$10</c:f>
              <c:numCache>
                <c:formatCode>0.0</c:formatCode>
                <c:ptCount val="9"/>
                <c:pt idx="0">
                  <c:v>3.5772357723577226</c:v>
                </c:pt>
                <c:pt idx="1">
                  <c:v>3.4339622641509435</c:v>
                </c:pt>
                <c:pt idx="2">
                  <c:v>3.4528301886792452</c:v>
                </c:pt>
                <c:pt idx="3">
                  <c:v>3.6599999999999993</c:v>
                </c:pt>
                <c:pt idx="4">
                  <c:v>3.5277777777777781</c:v>
                </c:pt>
                <c:pt idx="5">
                  <c:v>3.3333333333333335</c:v>
                </c:pt>
                <c:pt idx="6">
                  <c:v>3.6666666666666665</c:v>
                </c:pt>
                <c:pt idx="7">
                  <c:v>3.6794871794871797</c:v>
                </c:pt>
                <c:pt idx="8">
                  <c:v>3.375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B7C-4FF1-90CC-E150F62844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6767168"/>
        <c:axId val="1776771488"/>
      </c:lineChart>
      <c:catAx>
        <c:axId val="9853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535680"/>
        <c:crosses val="autoZero"/>
        <c:auto val="1"/>
        <c:lblAlgn val="ctr"/>
        <c:lblOffset val="100"/>
        <c:noMultiLvlLbl val="0"/>
      </c:catAx>
      <c:valAx>
        <c:axId val="98535680"/>
        <c:scaling>
          <c:orientation val="minMax"/>
          <c:max val="100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">
                <a:solidFill>
                  <a:schemeClr val="bg1"/>
                </a:solidFill>
              </a:defRPr>
            </a:pPr>
            <a:endParaRPr lang="lt-LT"/>
          </a:p>
        </c:txPr>
        <c:crossAx val="98534144"/>
        <c:crosses val="autoZero"/>
        <c:crossBetween val="between"/>
      </c:valAx>
      <c:valAx>
        <c:axId val="1776771488"/>
        <c:scaling>
          <c:orientation val="minMax"/>
          <c:max val="4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300">
                <a:solidFill>
                  <a:schemeClr val="bg1"/>
                </a:solidFill>
              </a:defRPr>
            </a:pPr>
            <a:endParaRPr lang="lt-LT"/>
          </a:p>
        </c:txPr>
        <c:crossAx val="1776767168"/>
        <c:crosses val="max"/>
        <c:crossBetween val="between"/>
      </c:valAx>
      <c:catAx>
        <c:axId val="17767671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767714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2764969855494923"/>
          <c:y val="0.13602883543743841"/>
          <c:w val="0.77388988240385836"/>
          <c:h val="0.127585"/>
        </c:manualLayout>
      </c:layout>
      <c:overlay val="0"/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 i="0" u="none" strike="noStrike" kern="1200" baseline="0">
                <a:solidFill>
                  <a:prstClr val="white">
                    <a:lumMod val="50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lt-LT" sz="1200" b="1" i="1" u="none" strike="noStrike" kern="1200" baseline="0" noProof="0" dirty="0">
                <a:solidFill>
                  <a:schemeClr val="bg1">
                    <a:lumMod val="50000"/>
                  </a:schemeClr>
                </a:solidFill>
              </a:rPr>
              <a:t>Ar patinka treniruotis pas savo trenerį</a:t>
            </a:r>
          </a:p>
        </c:rich>
      </c:tx>
      <c:layout>
        <c:manualLayout>
          <c:xMode val="edge"/>
          <c:yMode val="edge"/>
          <c:x val="3.1496645886675376E-2"/>
          <c:y val="2.898562194543503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1.3137637526889559E-2"/>
          <c:y val="0.27045051519031893"/>
          <c:w val="0.97316023615765124"/>
          <c:h val="0.40199512588646025"/>
        </c:manualLayout>
      </c:layout>
      <c:barChart>
        <c:barDir val="col"/>
        <c:grouping val="stacked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labai nepatinka, nepatinka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50C-4B09-8B25-5E5DFB915DA5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50C-4B09-8B25-5E5DFB915DA5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50C-4B09-8B25-5E5DFB915DA5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50C-4B09-8B25-5E5DFB915DA5}"/>
              </c:ext>
            </c:extLst>
          </c:dPt>
          <c:val>
            <c:numRef>
              <c:f>Sheet1!$B$2:$B$10</c:f>
              <c:numCache>
                <c:formatCode>0</c:formatCode>
                <c:ptCount val="9"/>
                <c:pt idx="0">
                  <c:v>1.6260162601626016</c:v>
                </c:pt>
                <c:pt idx="1">
                  <c:v>3.0864197530864197</c:v>
                </c:pt>
                <c:pt idx="2">
                  <c:v>0</c:v>
                </c:pt>
                <c:pt idx="3">
                  <c:v>1.9607843137254901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1.2820512820512822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0C-4B09-8B25-5E5DFB915D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patinka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Sheet1!$C$2:$C$10</c:f>
              <c:numCache>
                <c:formatCode>0</c:formatCode>
                <c:ptCount val="9"/>
                <c:pt idx="0">
                  <c:v>16.260162601626018</c:v>
                </c:pt>
                <c:pt idx="1">
                  <c:v>22.222222222222221</c:v>
                </c:pt>
                <c:pt idx="2">
                  <c:v>12.962962962962964</c:v>
                </c:pt>
                <c:pt idx="3">
                  <c:v>9.8039215686274517</c:v>
                </c:pt>
                <c:pt idx="4">
                  <c:v>27.777777777777779</c:v>
                </c:pt>
                <c:pt idx="5">
                  <c:v>16.666666666666668</c:v>
                </c:pt>
                <c:pt idx="6">
                  <c:v>33.333333333333336</c:v>
                </c:pt>
                <c:pt idx="7">
                  <c:v>19.23076923076923</c:v>
                </c:pt>
                <c:pt idx="8">
                  <c:v>12.5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50C-4B09-8B25-5E5DFB915DA5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labai patinka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Sheet1!$D$2:$D$10</c:f>
              <c:numCache>
                <c:formatCode>0</c:formatCode>
                <c:ptCount val="9"/>
                <c:pt idx="0">
                  <c:v>82.113821138211378</c:v>
                </c:pt>
                <c:pt idx="1">
                  <c:v>74.691358024691354</c:v>
                </c:pt>
                <c:pt idx="2">
                  <c:v>87.037037037037038</c:v>
                </c:pt>
                <c:pt idx="3">
                  <c:v>88.235294117647058</c:v>
                </c:pt>
                <c:pt idx="4">
                  <c:v>72.222222222222229</c:v>
                </c:pt>
                <c:pt idx="5">
                  <c:v>83.333333333333329</c:v>
                </c:pt>
                <c:pt idx="6">
                  <c:v>66.666666666666671</c:v>
                </c:pt>
                <c:pt idx="7">
                  <c:v>79.487179487179489</c:v>
                </c:pt>
                <c:pt idx="8">
                  <c:v>87.5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50C-4B09-8B25-5E5DFB915D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98534144"/>
        <c:axId val="98535680"/>
      </c:barChart>
      <c:lineChart>
        <c:grouping val="standard"/>
        <c:varyColors val="0"/>
        <c:ser>
          <c:idx val="2"/>
          <c:order val="3"/>
          <c:tx>
            <c:strRef>
              <c:f>Sheet1!$E$1</c:f>
              <c:strCache>
                <c:ptCount val="1"/>
                <c:pt idx="0">
                  <c:v>vidurkis</c:v>
                </c:pt>
              </c:strCache>
            </c:strRef>
          </c:tx>
          <c:spPr>
            <a:ln>
              <a:solidFill>
                <a:srgbClr val="004376"/>
              </a:solidFill>
            </a:ln>
          </c:spPr>
          <c:marker>
            <c:symbol val="circle"/>
            <c:size val="7"/>
            <c:spPr>
              <a:solidFill>
                <a:srgbClr val="004376"/>
              </a:solidFill>
              <a:ln>
                <a:solidFill>
                  <a:srgbClr val="004376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Sheet1!$E$2:$E$10</c:f>
              <c:numCache>
                <c:formatCode>0.0</c:formatCode>
                <c:ptCount val="9"/>
                <c:pt idx="0">
                  <c:v>3.8048780487804885</c:v>
                </c:pt>
                <c:pt idx="1">
                  <c:v>3.7160493827160472</c:v>
                </c:pt>
                <c:pt idx="2">
                  <c:v>3.8703703703703707</c:v>
                </c:pt>
                <c:pt idx="3">
                  <c:v>3.8627450980392153</c:v>
                </c:pt>
                <c:pt idx="4">
                  <c:v>3.7222222222222219</c:v>
                </c:pt>
                <c:pt idx="5">
                  <c:v>3.833333333333333</c:v>
                </c:pt>
                <c:pt idx="6">
                  <c:v>3.6666666666666665</c:v>
                </c:pt>
                <c:pt idx="7">
                  <c:v>3.7820512820512824</c:v>
                </c:pt>
                <c:pt idx="8">
                  <c:v>3.8749999999999991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50C-4B09-8B25-5E5DFB915D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6767168"/>
        <c:axId val="1776771488"/>
      </c:lineChart>
      <c:catAx>
        <c:axId val="9853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535680"/>
        <c:crosses val="autoZero"/>
        <c:auto val="1"/>
        <c:lblAlgn val="ctr"/>
        <c:lblOffset val="100"/>
        <c:noMultiLvlLbl val="0"/>
      </c:catAx>
      <c:valAx>
        <c:axId val="98535680"/>
        <c:scaling>
          <c:orientation val="minMax"/>
          <c:max val="100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">
                <a:solidFill>
                  <a:schemeClr val="bg1"/>
                </a:solidFill>
              </a:defRPr>
            </a:pPr>
            <a:endParaRPr lang="lt-LT"/>
          </a:p>
        </c:txPr>
        <c:crossAx val="98534144"/>
        <c:crosses val="autoZero"/>
        <c:crossBetween val="between"/>
      </c:valAx>
      <c:valAx>
        <c:axId val="1776771488"/>
        <c:scaling>
          <c:orientation val="minMax"/>
          <c:max val="4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300">
                <a:solidFill>
                  <a:schemeClr val="bg1"/>
                </a:solidFill>
              </a:defRPr>
            </a:pPr>
            <a:endParaRPr lang="lt-LT"/>
          </a:p>
        </c:txPr>
        <c:crossAx val="1776767168"/>
        <c:crosses val="max"/>
        <c:crossBetween val="between"/>
      </c:valAx>
      <c:catAx>
        <c:axId val="17767671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767714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2764961860426927"/>
          <c:y val="0.10793539240623874"/>
          <c:w val="0.87182249020144398"/>
          <c:h val="0.13349295312897813"/>
        </c:manualLayout>
      </c:layout>
      <c:overlay val="0"/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 i="0" u="none" strike="noStrike" kern="1200" baseline="0">
                <a:solidFill>
                  <a:prstClr val="white">
                    <a:lumMod val="50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lt-LT" sz="1200" b="1" i="1" u="none" strike="noStrike" kern="1200" baseline="0" noProof="0" dirty="0">
                <a:solidFill>
                  <a:schemeClr val="bg1">
                    <a:lumMod val="50000"/>
                  </a:schemeClr>
                </a:solidFill>
              </a:rPr>
              <a:t>Ar treneris aiškiai parodo pratimus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 i="0" u="none" strike="noStrike" kern="1200" baseline="0">
                <a:solidFill>
                  <a:prstClr val="white">
                    <a:lumMod val="50000"/>
                  </a:prstClr>
                </a:solidFill>
                <a:latin typeface="+mn-lt"/>
                <a:ea typeface="+mn-ea"/>
                <a:cs typeface="+mn-cs"/>
              </a:defRPr>
            </a:pPr>
            <a:endParaRPr lang="lt-LT" sz="1200" i="1" noProof="0" dirty="0">
              <a:solidFill>
                <a:schemeClr val="bg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2.5098519640465135E-2"/>
          <c:y val="2.898562194543503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1.2883715622503962E-3"/>
          <c:y val="0.35085914297276605"/>
          <c:w val="0.97316023615765124"/>
          <c:h val="0.41539656385020146"/>
        </c:manualLayout>
      </c:layout>
      <c:barChart>
        <c:barDir val="col"/>
        <c:grouping val="stacked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neaiškiai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9550-4897-9073-AF1BB4C0537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550-4897-9073-AF1BB4C0537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9550-4897-9073-AF1BB4C0537B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9550-4897-9073-AF1BB4C0537B}"/>
              </c:ext>
            </c:extLst>
          </c:dPt>
          <c:val>
            <c:numRef>
              <c:f>Sheet1!$B$2:$B$10</c:f>
              <c:numCache>
                <c:formatCode>0</c:formatCode>
                <c:ptCount val="9"/>
                <c:pt idx="0">
                  <c:v>0.81300813008130079</c:v>
                </c:pt>
                <c:pt idx="1">
                  <c:v>1.2345679012345678</c:v>
                </c:pt>
                <c:pt idx="2">
                  <c:v>0</c:v>
                </c:pt>
                <c:pt idx="3">
                  <c:v>0</c:v>
                </c:pt>
                <c:pt idx="4">
                  <c:v>2.7777777777777777</c:v>
                </c:pt>
                <c:pt idx="5">
                  <c:v>8.3333333333333339</c:v>
                </c:pt>
                <c:pt idx="6">
                  <c:v>33.333333333333336</c:v>
                </c:pt>
                <c:pt idx="7">
                  <c:v>0</c:v>
                </c:pt>
                <c:pt idx="8">
                  <c:v>3.225806451612903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50-4897-9073-AF1BB4C053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aiškiai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Sheet1!$C$2:$C$10</c:f>
              <c:numCache>
                <c:formatCode>0</c:formatCode>
                <c:ptCount val="9"/>
                <c:pt idx="0">
                  <c:v>26.829268292682926</c:v>
                </c:pt>
                <c:pt idx="1">
                  <c:v>28.395061728395063</c:v>
                </c:pt>
                <c:pt idx="2">
                  <c:v>27.522935779816514</c:v>
                </c:pt>
                <c:pt idx="3">
                  <c:v>31.372549019607842</c:v>
                </c:pt>
                <c:pt idx="4">
                  <c:v>36.111111111111114</c:v>
                </c:pt>
                <c:pt idx="5">
                  <c:v>8.3333333333333339</c:v>
                </c:pt>
                <c:pt idx="6">
                  <c:v>0</c:v>
                </c:pt>
                <c:pt idx="7">
                  <c:v>24.358974358974358</c:v>
                </c:pt>
                <c:pt idx="8">
                  <c:v>22.580645161290324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550-4897-9073-AF1BB4C0537B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labai aiškiai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Sheet1!$D$2:$D$10</c:f>
              <c:numCache>
                <c:formatCode>0</c:formatCode>
                <c:ptCount val="9"/>
                <c:pt idx="0">
                  <c:v>72.357723577235774</c:v>
                </c:pt>
                <c:pt idx="1">
                  <c:v>70.370370370370367</c:v>
                </c:pt>
                <c:pt idx="2">
                  <c:v>72.477064220183493</c:v>
                </c:pt>
                <c:pt idx="3">
                  <c:v>68.627450980392155</c:v>
                </c:pt>
                <c:pt idx="4">
                  <c:v>61.111111111111114</c:v>
                </c:pt>
                <c:pt idx="5">
                  <c:v>83.333333333333329</c:v>
                </c:pt>
                <c:pt idx="6">
                  <c:v>66.666666666666671</c:v>
                </c:pt>
                <c:pt idx="7">
                  <c:v>75.641025641025635</c:v>
                </c:pt>
                <c:pt idx="8">
                  <c:v>74.193548387096769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550-4897-9073-AF1BB4C053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98534144"/>
        <c:axId val="98535680"/>
      </c:barChart>
      <c:lineChart>
        <c:grouping val="standard"/>
        <c:varyColors val="0"/>
        <c:ser>
          <c:idx val="2"/>
          <c:order val="3"/>
          <c:tx>
            <c:strRef>
              <c:f>Sheet1!$E$1</c:f>
              <c:strCache>
                <c:ptCount val="1"/>
                <c:pt idx="0">
                  <c:v>vidurkis</c:v>
                </c:pt>
              </c:strCache>
            </c:strRef>
          </c:tx>
          <c:spPr>
            <a:ln>
              <a:solidFill>
                <a:srgbClr val="004376"/>
              </a:solidFill>
            </a:ln>
          </c:spPr>
          <c:marker>
            <c:symbol val="circle"/>
            <c:size val="7"/>
            <c:spPr>
              <a:solidFill>
                <a:srgbClr val="004376"/>
              </a:solidFill>
              <a:ln>
                <a:solidFill>
                  <a:srgbClr val="004376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Sheet1!$E$2:$E$10</c:f>
              <c:numCache>
                <c:formatCode>0.0</c:formatCode>
                <c:ptCount val="9"/>
                <c:pt idx="0">
                  <c:v>2.7154471544715451</c:v>
                </c:pt>
                <c:pt idx="1">
                  <c:v>2.691358024691358</c:v>
                </c:pt>
                <c:pt idx="2">
                  <c:v>2.7247706422018347</c:v>
                </c:pt>
                <c:pt idx="3">
                  <c:v>2.6862745098039218</c:v>
                </c:pt>
                <c:pt idx="4">
                  <c:v>2.5833333333333335</c:v>
                </c:pt>
                <c:pt idx="5">
                  <c:v>2.7499999999999996</c:v>
                </c:pt>
                <c:pt idx="6">
                  <c:v>2.3333333333333335</c:v>
                </c:pt>
                <c:pt idx="7">
                  <c:v>2.7564102564102568</c:v>
                </c:pt>
                <c:pt idx="8">
                  <c:v>2.7096774193548385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550-4897-9073-AF1BB4C053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6767168"/>
        <c:axId val="1776771488"/>
      </c:lineChart>
      <c:catAx>
        <c:axId val="9853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535680"/>
        <c:crosses val="autoZero"/>
        <c:auto val="1"/>
        <c:lblAlgn val="ctr"/>
        <c:lblOffset val="100"/>
        <c:noMultiLvlLbl val="0"/>
      </c:catAx>
      <c:valAx>
        <c:axId val="98535680"/>
        <c:scaling>
          <c:orientation val="minMax"/>
          <c:max val="100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">
                <a:solidFill>
                  <a:schemeClr val="bg1"/>
                </a:solidFill>
              </a:defRPr>
            </a:pPr>
            <a:endParaRPr lang="lt-LT"/>
          </a:p>
        </c:txPr>
        <c:crossAx val="98534144"/>
        <c:crosses val="autoZero"/>
        <c:crossBetween val="between"/>
      </c:valAx>
      <c:valAx>
        <c:axId val="1776771488"/>
        <c:scaling>
          <c:orientation val="minMax"/>
          <c:max val="4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300">
                <a:solidFill>
                  <a:schemeClr val="bg1"/>
                </a:solidFill>
              </a:defRPr>
            </a:pPr>
            <a:endParaRPr lang="lt-LT"/>
          </a:p>
        </c:txPr>
        <c:crossAx val="1776767168"/>
        <c:crosses val="max"/>
        <c:crossBetween val="between"/>
      </c:valAx>
      <c:catAx>
        <c:axId val="17767671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767714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1748602174322582"/>
          <c:y val="0.16154114426120353"/>
          <c:w val="0.77388988240385836"/>
          <c:h val="0.127585"/>
        </c:manualLayout>
      </c:layout>
      <c:overlay val="0"/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137637526889559E-2"/>
          <c:y val="0.3488348465001716"/>
          <c:w val="0.97316023615765124"/>
          <c:h val="0.3772165168217656"/>
        </c:manualLayout>
      </c:layout>
      <c:barChart>
        <c:barDir val="col"/>
        <c:grouping val="stacked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labai negeras, negeras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5E6-421F-808B-2C99C4ABDC4A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5E6-421F-808B-2C99C4ABDC4A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E5E6-421F-808B-2C99C4ABDC4A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E5E6-421F-808B-2C99C4ABDC4A}"/>
              </c:ext>
            </c:extLst>
          </c:dPt>
          <c:val>
            <c:numRef>
              <c:f>Sheet1!$B$2:$B$10</c:f>
              <c:numCache>
                <c:formatCode>0</c:formatCode>
                <c:ptCount val="9"/>
                <c:pt idx="0">
                  <c:v>0</c:v>
                </c:pt>
                <c:pt idx="1">
                  <c:v>3.0864197530864197</c:v>
                </c:pt>
                <c:pt idx="2">
                  <c:v>3.7037037037037037</c:v>
                </c:pt>
                <c:pt idx="3">
                  <c:v>3.9215686274509802</c:v>
                </c:pt>
                <c:pt idx="4">
                  <c:v>11.111111111111111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6.25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5E6-421F-808B-2C99C4ABDC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geras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Sheet1!$C$2:$C$10</c:f>
              <c:numCache>
                <c:formatCode>0</c:formatCode>
                <c:ptCount val="9"/>
                <c:pt idx="0">
                  <c:v>40.650406504065039</c:v>
                </c:pt>
                <c:pt idx="1">
                  <c:v>40.74074074074074</c:v>
                </c:pt>
                <c:pt idx="2">
                  <c:v>37.037037037037038</c:v>
                </c:pt>
                <c:pt idx="3">
                  <c:v>27.450980392156861</c:v>
                </c:pt>
                <c:pt idx="4">
                  <c:v>50</c:v>
                </c:pt>
                <c:pt idx="5">
                  <c:v>0</c:v>
                </c:pt>
                <c:pt idx="6">
                  <c:v>33.333333333333336</c:v>
                </c:pt>
                <c:pt idx="7">
                  <c:v>37.179487179487182</c:v>
                </c:pt>
                <c:pt idx="8">
                  <c:v>43.75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5E6-421F-808B-2C99C4ABDC4A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labai geras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Sheet1!$D$2:$D$10</c:f>
              <c:numCache>
                <c:formatCode>0</c:formatCode>
                <c:ptCount val="9"/>
                <c:pt idx="0">
                  <c:v>59.349593495934961</c:v>
                </c:pt>
                <c:pt idx="1">
                  <c:v>56.172839506172842</c:v>
                </c:pt>
                <c:pt idx="2">
                  <c:v>59.25925925925926</c:v>
                </c:pt>
                <c:pt idx="3">
                  <c:v>68.627450980392155</c:v>
                </c:pt>
                <c:pt idx="4">
                  <c:v>38.888888888888886</c:v>
                </c:pt>
                <c:pt idx="5">
                  <c:v>100</c:v>
                </c:pt>
                <c:pt idx="6">
                  <c:v>66.666666666666671</c:v>
                </c:pt>
                <c:pt idx="7">
                  <c:v>62.820512820512818</c:v>
                </c:pt>
                <c:pt idx="8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5E6-421F-808B-2C99C4ABDC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98534144"/>
        <c:axId val="98535680"/>
      </c:barChart>
      <c:lineChart>
        <c:grouping val="standard"/>
        <c:varyColors val="0"/>
        <c:ser>
          <c:idx val="2"/>
          <c:order val="3"/>
          <c:tx>
            <c:strRef>
              <c:f>Sheet1!$E$1</c:f>
              <c:strCache>
                <c:ptCount val="1"/>
                <c:pt idx="0">
                  <c:v>vidurkis</c:v>
                </c:pt>
              </c:strCache>
            </c:strRef>
          </c:tx>
          <c:spPr>
            <a:ln>
              <a:solidFill>
                <a:srgbClr val="004376"/>
              </a:solidFill>
            </a:ln>
          </c:spPr>
          <c:marker>
            <c:symbol val="circle"/>
            <c:size val="7"/>
            <c:spPr>
              <a:solidFill>
                <a:srgbClr val="004376"/>
              </a:solidFill>
              <a:ln>
                <a:solidFill>
                  <a:srgbClr val="004376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Sheet1!$E$2:$E$10</c:f>
              <c:numCache>
                <c:formatCode>0.0</c:formatCode>
                <c:ptCount val="9"/>
                <c:pt idx="0">
                  <c:v>3.5934959349593489</c:v>
                </c:pt>
                <c:pt idx="1">
                  <c:v>3.5308641975308634</c:v>
                </c:pt>
                <c:pt idx="2">
                  <c:v>3.5462962962962967</c:v>
                </c:pt>
                <c:pt idx="3">
                  <c:v>3.6470588235294117</c:v>
                </c:pt>
                <c:pt idx="4">
                  <c:v>3.2500000000000004</c:v>
                </c:pt>
                <c:pt idx="5">
                  <c:v>4</c:v>
                </c:pt>
                <c:pt idx="6">
                  <c:v>3.6666666666666665</c:v>
                </c:pt>
                <c:pt idx="7">
                  <c:v>3.6282051282051277</c:v>
                </c:pt>
                <c:pt idx="8">
                  <c:v>3.4375000000000004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5E6-421F-808B-2C99C4ABDC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6767168"/>
        <c:axId val="1776771488"/>
      </c:lineChart>
      <c:catAx>
        <c:axId val="9853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535680"/>
        <c:crosses val="autoZero"/>
        <c:auto val="1"/>
        <c:lblAlgn val="ctr"/>
        <c:lblOffset val="100"/>
        <c:noMultiLvlLbl val="0"/>
      </c:catAx>
      <c:valAx>
        <c:axId val="98535680"/>
        <c:scaling>
          <c:orientation val="minMax"/>
          <c:max val="100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">
                <a:solidFill>
                  <a:schemeClr val="bg1"/>
                </a:solidFill>
              </a:defRPr>
            </a:pPr>
            <a:endParaRPr lang="lt-LT"/>
          </a:p>
        </c:txPr>
        <c:crossAx val="98534144"/>
        <c:crosses val="autoZero"/>
        <c:crossBetween val="between"/>
      </c:valAx>
      <c:valAx>
        <c:axId val="1776771488"/>
        <c:scaling>
          <c:orientation val="minMax"/>
          <c:max val="4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300">
                <a:solidFill>
                  <a:schemeClr val="bg1"/>
                </a:solidFill>
              </a:defRPr>
            </a:pPr>
            <a:endParaRPr lang="lt-LT"/>
          </a:p>
        </c:txPr>
        <c:crossAx val="1776767168"/>
        <c:crosses val="max"/>
        <c:crossBetween val="between"/>
      </c:valAx>
      <c:catAx>
        <c:axId val="17767671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767714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194386961701704"/>
          <c:y val="0.12602401664728818"/>
          <c:w val="0.87182249020144398"/>
          <c:h val="0.13349295312897813"/>
        </c:manualLayout>
      </c:layout>
      <c:overlay val="0"/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137637526889559E-2"/>
          <c:y val="0.3488348465001716"/>
          <c:w val="0.97316023615765124"/>
          <c:h val="0.3772165168217656"/>
        </c:manualLayout>
      </c:layout>
      <c:barChart>
        <c:barDir val="col"/>
        <c:grouping val="stacked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labai nepatinka, nepatinka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601-4C9E-BCD1-4B149E09CF82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601-4C9E-BCD1-4B149E09CF82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601-4C9E-BCD1-4B149E09CF82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601-4C9E-BCD1-4B149E09CF82}"/>
              </c:ext>
            </c:extLst>
          </c:dPt>
          <c:val>
            <c:numRef>
              <c:f>Sheet1!$B$2:$B$10</c:f>
              <c:numCache>
                <c:formatCode>0</c:formatCode>
                <c:ptCount val="9"/>
                <c:pt idx="0">
                  <c:v>0</c:v>
                </c:pt>
                <c:pt idx="1">
                  <c:v>8.125</c:v>
                </c:pt>
                <c:pt idx="2">
                  <c:v>4.6296296296296298</c:v>
                </c:pt>
                <c:pt idx="3">
                  <c:v>1.9607843137254901</c:v>
                </c:pt>
                <c:pt idx="4">
                  <c:v>2.7777777777777777</c:v>
                </c:pt>
                <c:pt idx="5">
                  <c:v>0</c:v>
                </c:pt>
                <c:pt idx="6">
                  <c:v>0</c:v>
                </c:pt>
                <c:pt idx="7">
                  <c:v>3.8961038961038961</c:v>
                </c:pt>
                <c:pt idx="8">
                  <c:v>12.5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601-4C9E-BCD1-4B149E09CF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patinka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Sheet1!$C$2:$C$10</c:f>
              <c:numCache>
                <c:formatCode>0</c:formatCode>
                <c:ptCount val="9"/>
                <c:pt idx="0">
                  <c:v>13.114754098360656</c:v>
                </c:pt>
                <c:pt idx="1">
                  <c:v>28.125</c:v>
                </c:pt>
                <c:pt idx="2">
                  <c:v>25</c:v>
                </c:pt>
                <c:pt idx="3">
                  <c:v>17.647058823529413</c:v>
                </c:pt>
                <c:pt idx="4">
                  <c:v>19.444444444444443</c:v>
                </c:pt>
                <c:pt idx="5">
                  <c:v>0</c:v>
                </c:pt>
                <c:pt idx="6">
                  <c:v>0</c:v>
                </c:pt>
                <c:pt idx="7">
                  <c:v>22.077922077922079</c:v>
                </c:pt>
                <c:pt idx="8">
                  <c:v>18.75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601-4C9E-BCD1-4B149E09CF82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labai patinka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Sheet1!$D$2:$D$10</c:f>
              <c:numCache>
                <c:formatCode>0</c:formatCode>
                <c:ptCount val="9"/>
                <c:pt idx="0">
                  <c:v>86.885245901639351</c:v>
                </c:pt>
                <c:pt idx="1">
                  <c:v>63.75</c:v>
                </c:pt>
                <c:pt idx="2">
                  <c:v>70.370370370370367</c:v>
                </c:pt>
                <c:pt idx="3">
                  <c:v>80.392156862745097</c:v>
                </c:pt>
                <c:pt idx="4">
                  <c:v>77.777777777777771</c:v>
                </c:pt>
                <c:pt idx="5">
                  <c:v>100</c:v>
                </c:pt>
                <c:pt idx="6">
                  <c:v>100</c:v>
                </c:pt>
                <c:pt idx="7">
                  <c:v>74.025974025974023</c:v>
                </c:pt>
                <c:pt idx="8">
                  <c:v>68.75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601-4C9E-BCD1-4B149E09CF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98534144"/>
        <c:axId val="98535680"/>
      </c:barChart>
      <c:lineChart>
        <c:grouping val="standard"/>
        <c:varyColors val="0"/>
        <c:ser>
          <c:idx val="2"/>
          <c:order val="3"/>
          <c:tx>
            <c:strRef>
              <c:f>Sheet1!$E$1</c:f>
              <c:strCache>
                <c:ptCount val="1"/>
                <c:pt idx="0">
                  <c:v>vidurkis</c:v>
                </c:pt>
              </c:strCache>
            </c:strRef>
          </c:tx>
          <c:spPr>
            <a:ln>
              <a:solidFill>
                <a:srgbClr val="004376"/>
              </a:solidFill>
            </a:ln>
          </c:spPr>
          <c:marker>
            <c:symbol val="circle"/>
            <c:size val="7"/>
            <c:spPr>
              <a:solidFill>
                <a:srgbClr val="004376"/>
              </a:solidFill>
              <a:ln>
                <a:solidFill>
                  <a:srgbClr val="004376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Sheet1!$A$2:$A$10</c:f>
              <c:strCache>
                <c:ptCount val="9"/>
                <c:pt idx="0">
                  <c:v>Rinktinės, PRO (n=123)</c:v>
                </c:pt>
                <c:pt idx="1">
                  <c:v>Pilaitė (n=162)</c:v>
                </c:pt>
                <c:pt idx="2">
                  <c:v>Justiniškės (n=109)</c:v>
                </c:pt>
                <c:pt idx="3">
                  <c:v>Lazdynai  (n=51)</c:v>
                </c:pt>
                <c:pt idx="4">
                  <c:v>Naujamiestis  (n=36)</c:v>
                </c:pt>
                <c:pt idx="5">
                  <c:v>Fabijoniškės (n=12*)</c:v>
                </c:pt>
                <c:pt idx="6">
                  <c:v>Buivydiškės (n=3*)</c:v>
                </c:pt>
                <c:pt idx="7">
                  <c:v>Vilkpėdė (n=78)</c:v>
                </c:pt>
                <c:pt idx="8">
                  <c:v>Viršuliškės (n=32)</c:v>
                </c:pt>
              </c:strCache>
            </c:strRef>
          </c:cat>
          <c:val>
            <c:numRef>
              <c:f>Sheet1!$E$2:$E$10</c:f>
              <c:numCache>
                <c:formatCode>0.0</c:formatCode>
                <c:ptCount val="9"/>
                <c:pt idx="0">
                  <c:v>3.8688524590163937</c:v>
                </c:pt>
                <c:pt idx="1">
                  <c:v>3.5437499999999988</c:v>
                </c:pt>
                <c:pt idx="2">
                  <c:v>3.6481481481481484</c:v>
                </c:pt>
                <c:pt idx="3">
                  <c:v>3.7843137254901946</c:v>
                </c:pt>
                <c:pt idx="4">
                  <c:v>3.7499999999999996</c:v>
                </c:pt>
                <c:pt idx="5">
                  <c:v>4</c:v>
                </c:pt>
                <c:pt idx="6">
                  <c:v>4</c:v>
                </c:pt>
                <c:pt idx="7">
                  <c:v>3.6753246753246755</c:v>
                </c:pt>
                <c:pt idx="8">
                  <c:v>3.5312499999999996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601-4C9E-BCD1-4B149E09CF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6767168"/>
        <c:axId val="1776771488"/>
      </c:lineChart>
      <c:catAx>
        <c:axId val="9853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535680"/>
        <c:crosses val="autoZero"/>
        <c:auto val="1"/>
        <c:lblAlgn val="ctr"/>
        <c:lblOffset val="100"/>
        <c:noMultiLvlLbl val="0"/>
      </c:catAx>
      <c:valAx>
        <c:axId val="98535680"/>
        <c:scaling>
          <c:orientation val="minMax"/>
          <c:max val="100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">
                <a:solidFill>
                  <a:schemeClr val="bg1"/>
                </a:solidFill>
              </a:defRPr>
            </a:pPr>
            <a:endParaRPr lang="lt-LT"/>
          </a:p>
        </c:txPr>
        <c:crossAx val="98534144"/>
        <c:crosses val="autoZero"/>
        <c:crossBetween val="between"/>
      </c:valAx>
      <c:valAx>
        <c:axId val="1776771488"/>
        <c:scaling>
          <c:orientation val="minMax"/>
          <c:max val="4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300">
                <a:solidFill>
                  <a:schemeClr val="bg1"/>
                </a:solidFill>
              </a:defRPr>
            </a:pPr>
            <a:endParaRPr lang="lt-LT"/>
          </a:p>
        </c:txPr>
        <c:crossAx val="1776767168"/>
        <c:crosses val="max"/>
        <c:crossBetween val="between"/>
      </c:valAx>
      <c:catAx>
        <c:axId val="17767671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767714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194386961701704"/>
          <c:y val="0.12602401664728818"/>
          <c:w val="0.87182249020144398"/>
          <c:h val="0.13349295312897813"/>
        </c:manualLayout>
      </c:layout>
      <c:overlay val="0"/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883715622503962E-3"/>
          <c:y val="0.20272167238753661"/>
          <c:w val="0.99378443663844485"/>
          <c:h val="0.3847082468005999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like_futbolas  1. Ar tau patinka eiti ? futbolo treniruotes?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1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96E-43EF-9D69-5C616D2EFF8B}"/>
              </c:ext>
            </c:extLst>
          </c:dPt>
          <c:dPt>
            <c:idx val="3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96E-43EF-9D69-5C616D2EFF8B}"/>
              </c:ext>
            </c:extLst>
          </c:dPt>
          <c:dPt>
            <c:idx val="3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E96E-43EF-9D69-5C616D2EFF8B}"/>
              </c:ext>
            </c:extLst>
          </c:dPt>
          <c:dPt>
            <c:idx val="3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E96E-43EF-9D69-5C616D2EFF8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Sheet1!$A$2:$A$52</c:f>
              <c:strCache>
                <c:ptCount val="51"/>
                <c:pt idx="0">
                  <c:v>Gerosios Vilties B 2017 (n=15)</c:v>
                </c:pt>
                <c:pt idx="1">
                  <c:v>Karsavino B 2017 (n=3)</c:v>
                </c:pt>
                <c:pt idx="2">
                  <c:v>Pelėdos B 2017-2018 (n=9)</c:v>
                </c:pt>
                <c:pt idx="3">
                  <c:v>PRO 2017 (n=16)</c:v>
                </c:pt>
                <c:pt idx="4">
                  <c:v>Pilaitės M 2012-2013 (n=3)</c:v>
                </c:pt>
                <c:pt idx="5">
                  <c:v>Sausio 13-osios B 2014 (n=7)</c:v>
                </c:pt>
                <c:pt idx="6">
                  <c:v>Taikos B 2016 (n=13)</c:v>
                </c:pt>
                <c:pt idx="7">
                  <c:v>PRO 2013 (n=17)</c:v>
                </c:pt>
                <c:pt idx="8">
                  <c:v>Taikos B 2015 (n=15)</c:v>
                </c:pt>
                <c:pt idx="9">
                  <c:v>PRO 2015 (n=14)</c:v>
                </c:pt>
                <c:pt idx="10">
                  <c:v>Sausio 13-osios B 2008-2010 (n=13)</c:v>
                </c:pt>
                <c:pt idx="11">
                  <c:v>Karsavino B 2014-2015 (n=12)</c:v>
                </c:pt>
                <c:pt idx="12">
                  <c:v>Taikos B 2013 (n=18)</c:v>
                </c:pt>
                <c:pt idx="13">
                  <c:v>Gerosios Vilties B 2012-2013 (n=17)</c:v>
                </c:pt>
                <c:pt idx="14">
                  <c:v>Sausio 13-osios B 2016 (n=8)</c:v>
                </c:pt>
                <c:pt idx="15">
                  <c:v>K.Gedimino B 2016 (n=15)</c:v>
                </c:pt>
                <c:pt idx="16">
                  <c:v>Rinktinės 2011 (n=13)</c:v>
                </c:pt>
                <c:pt idx="17">
                  <c:v>Rinktinės 2012 (n=19)</c:v>
                </c:pt>
                <c:pt idx="18">
                  <c:v>Vitlio Ateities B 2016-2017 (n=12)</c:v>
                </c:pt>
                <c:pt idx="19">
                  <c:v>Pilaitės B 2008-2009-2010 (n=11)</c:v>
                </c:pt>
                <c:pt idx="20">
                  <c:v>Taikos B 2011-2012 (n=22)</c:v>
                </c:pt>
                <c:pt idx="21">
                  <c:v>PRO 2014 (n=16)</c:v>
                </c:pt>
                <c:pt idx="22">
                  <c:v>Gerosios Vilties B 2016 (n=10)</c:v>
                </c:pt>
                <c:pt idx="23">
                  <c:v>K.Gedimino B 2017 (n=10)</c:v>
                </c:pt>
                <c:pt idx="24">
                  <c:v>Taikos B 2014 (n=13)</c:v>
                </c:pt>
                <c:pt idx="25">
                  <c:v>Gerosios Vilties B 2008-2011 (n=4)</c:v>
                </c:pt>
                <c:pt idx="26">
                  <c:v>PRO 2016 (n=12)</c:v>
                </c:pt>
                <c:pt idx="27">
                  <c:v>Rinktinės 2008-2009 (n=4)</c:v>
                </c:pt>
                <c:pt idx="28">
                  <c:v>Pilaitės M 2014-2015 (n=8)</c:v>
                </c:pt>
                <c:pt idx="29">
                  <c:v>Sausio 13-osios B 2017 (n=8)</c:v>
                </c:pt>
                <c:pt idx="30">
                  <c:v>Sausio 13-osios B 2015 (n=7)</c:v>
                </c:pt>
                <c:pt idx="31">
                  <c:v>Gerosios Vilties B 2014 (n=20)</c:v>
                </c:pt>
                <c:pt idx="32">
                  <c:v>Pilaitės B 2016 (n=22)</c:v>
                </c:pt>
                <c:pt idx="33">
                  <c:v>K.Gedimino B 2013 (n=6)</c:v>
                </c:pt>
                <c:pt idx="34">
                  <c:v>Buivydiškės B 2014-2017 (n=3)</c:v>
                </c:pt>
                <c:pt idx="35">
                  <c:v>Gerosios Vilties B 2015 (n=12)</c:v>
                </c:pt>
                <c:pt idx="36">
                  <c:v>Karsavino B 2016 (n=9)</c:v>
                </c:pt>
                <c:pt idx="37">
                  <c:v>Rinktinės 2010 (n=12)</c:v>
                </c:pt>
                <c:pt idx="38">
                  <c:v>Taikos M 2014-2015 (n=6)</c:v>
                </c:pt>
                <c:pt idx="39">
                  <c:v>Pilaitės B 2015 (n=29)</c:v>
                </c:pt>
                <c:pt idx="40">
                  <c:v>Pilaitės B 2011 (n=11)</c:v>
                </c:pt>
                <c:pt idx="41">
                  <c:v>Sausio 13-osios B 2011-2013 (n=8)</c:v>
                </c:pt>
                <c:pt idx="42">
                  <c:v>Karsavino B 2011-2013 (n=8)</c:v>
                </c:pt>
                <c:pt idx="43">
                  <c:v>Pilaitės B 2017 (n=15)</c:v>
                </c:pt>
                <c:pt idx="44">
                  <c:v>Pilaitės M 2010-2011 (n=10)</c:v>
                </c:pt>
                <c:pt idx="45">
                  <c:v>Pilaitės B 2012 (n=14)</c:v>
                </c:pt>
                <c:pt idx="46">
                  <c:v>Pilaitės B 2013 (n=18)</c:v>
                </c:pt>
                <c:pt idx="47">
                  <c:v>Pilaitės B 2014 (n=21)</c:v>
                </c:pt>
                <c:pt idx="48">
                  <c:v>K.Gedimino B 2010-2012 (n=5)</c:v>
                </c:pt>
                <c:pt idx="49">
                  <c:v>Taikos B 2017 (n=10)</c:v>
                </c:pt>
                <c:pt idx="50">
                  <c:v>Pelėdos B 2015-2016 (n=3)</c:v>
                </c:pt>
              </c:strCache>
            </c:strRef>
          </c:cat>
          <c:val>
            <c:numRef>
              <c:f>Sheet1!$B$2:$B$52</c:f>
              <c:numCache>
                <c:formatCode>0.0</c:formatCode>
                <c:ptCount val="51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3.9411764705882355</c:v>
                </c:pt>
                <c:pt idx="8">
                  <c:v>3.9333333333333331</c:v>
                </c:pt>
                <c:pt idx="9">
                  <c:v>3.9285714285714284</c:v>
                </c:pt>
                <c:pt idx="10">
                  <c:v>3.9230769230769234</c:v>
                </c:pt>
                <c:pt idx="11">
                  <c:v>3.916666666666667</c:v>
                </c:pt>
                <c:pt idx="12">
                  <c:v>3.8888888888888888</c:v>
                </c:pt>
                <c:pt idx="13">
                  <c:v>3.8823529411764706</c:v>
                </c:pt>
                <c:pt idx="14">
                  <c:v>3.875</c:v>
                </c:pt>
                <c:pt idx="15">
                  <c:v>3.8666666666666663</c:v>
                </c:pt>
                <c:pt idx="16">
                  <c:v>3.8461538461538463</c:v>
                </c:pt>
                <c:pt idx="17">
                  <c:v>3.8421052631578947</c:v>
                </c:pt>
                <c:pt idx="18">
                  <c:v>3.833333333333333</c:v>
                </c:pt>
                <c:pt idx="19">
                  <c:v>3.8181818181818179</c:v>
                </c:pt>
                <c:pt idx="20">
                  <c:v>3.8181818181818179</c:v>
                </c:pt>
                <c:pt idx="21">
                  <c:v>3.8125</c:v>
                </c:pt>
                <c:pt idx="22">
                  <c:v>3.7999999999999994</c:v>
                </c:pt>
                <c:pt idx="23">
                  <c:v>3.7999999999999994</c:v>
                </c:pt>
                <c:pt idx="24">
                  <c:v>3.7692307692307692</c:v>
                </c:pt>
                <c:pt idx="25">
                  <c:v>3.75</c:v>
                </c:pt>
                <c:pt idx="26">
                  <c:v>3.75</c:v>
                </c:pt>
                <c:pt idx="27">
                  <c:v>3.75</c:v>
                </c:pt>
                <c:pt idx="28">
                  <c:v>3.7499999999999996</c:v>
                </c:pt>
                <c:pt idx="29">
                  <c:v>3.7499999999999996</c:v>
                </c:pt>
                <c:pt idx="30">
                  <c:v>3.7142857142857144</c:v>
                </c:pt>
                <c:pt idx="31">
                  <c:v>3.6999999999999993</c:v>
                </c:pt>
                <c:pt idx="32">
                  <c:v>3.6818181818181812</c:v>
                </c:pt>
                <c:pt idx="33">
                  <c:v>3.666666666666667</c:v>
                </c:pt>
                <c:pt idx="34">
                  <c:v>3.6666666666666665</c:v>
                </c:pt>
                <c:pt idx="35">
                  <c:v>3.6666666666666665</c:v>
                </c:pt>
                <c:pt idx="36">
                  <c:v>3.6666666666666665</c:v>
                </c:pt>
                <c:pt idx="37">
                  <c:v>3.6666666666666665</c:v>
                </c:pt>
                <c:pt idx="38">
                  <c:v>3.6666666666666665</c:v>
                </c:pt>
                <c:pt idx="39">
                  <c:v>3.6551724137931032</c:v>
                </c:pt>
                <c:pt idx="40">
                  <c:v>3.6363636363636362</c:v>
                </c:pt>
                <c:pt idx="41">
                  <c:v>3.625</c:v>
                </c:pt>
                <c:pt idx="42">
                  <c:v>3.6249999999999996</c:v>
                </c:pt>
                <c:pt idx="43">
                  <c:v>3.5999999999999996</c:v>
                </c:pt>
                <c:pt idx="44">
                  <c:v>3.5999999999999996</c:v>
                </c:pt>
                <c:pt idx="45">
                  <c:v>3.5714285714285716</c:v>
                </c:pt>
                <c:pt idx="46">
                  <c:v>3.5555555555555554</c:v>
                </c:pt>
                <c:pt idx="47">
                  <c:v>3.5238095238095237</c:v>
                </c:pt>
                <c:pt idx="48">
                  <c:v>3.5</c:v>
                </c:pt>
                <c:pt idx="49">
                  <c:v>3.5</c:v>
                </c:pt>
                <c:pt idx="50">
                  <c:v>3.3333333333333335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934-468F-ADA6-937F9C22CA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98534144"/>
        <c:axId val="98535680"/>
      </c:barChart>
      <c:catAx>
        <c:axId val="9853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535680"/>
        <c:crosses val="autoZero"/>
        <c:auto val="1"/>
        <c:lblAlgn val="ctr"/>
        <c:lblOffset val="100"/>
        <c:noMultiLvlLbl val="0"/>
      </c:catAx>
      <c:valAx>
        <c:axId val="98535680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one"/>
        <c:crossAx val="98534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883715622503962E-3"/>
          <c:y val="0.20272167238753661"/>
          <c:w val="0.99378443663844485"/>
          <c:h val="0.3847082468005999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like_futbolas  1. Ar tau patinka eiti ? futbolo treniruotes?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5FAD-429C-A9A4-F21A2911EECF}"/>
              </c:ext>
            </c:extLst>
          </c:dPt>
          <c:dPt>
            <c:idx val="3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756C-4752-B0FF-3825A6DCF009}"/>
              </c:ext>
            </c:extLst>
          </c:dPt>
          <c:dPt>
            <c:idx val="3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5FAD-429C-A9A4-F21A2911EECF}"/>
              </c:ext>
            </c:extLst>
          </c:dPt>
          <c:dPt>
            <c:idx val="4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5FAD-429C-A9A4-F21A2911EEC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Sheet1!$A$2:$A$52</c:f>
              <c:strCache>
                <c:ptCount val="51"/>
                <c:pt idx="0">
                  <c:v>Pilaitės M 2012-2013 (n=3)</c:v>
                </c:pt>
                <c:pt idx="1">
                  <c:v>PRO 2015 (n=14)</c:v>
                </c:pt>
                <c:pt idx="2">
                  <c:v>Sausio 13-osios B 2014 (n=7)</c:v>
                </c:pt>
                <c:pt idx="3">
                  <c:v>Sausio 13-osios B 2016 (n=8)</c:v>
                </c:pt>
                <c:pt idx="4">
                  <c:v>Gerosios Vilties B 2017 (n=15)</c:v>
                </c:pt>
                <c:pt idx="5">
                  <c:v>Taikos B 2015 (n=15)</c:v>
                </c:pt>
                <c:pt idx="6">
                  <c:v>Gerosios Vilties B 2012-2013 (n=17)</c:v>
                </c:pt>
                <c:pt idx="7">
                  <c:v>K.Gedimino B 2016 (n=15)</c:v>
                </c:pt>
                <c:pt idx="8">
                  <c:v>Gerosios Vilties B 2008-2011 (n=4)</c:v>
                </c:pt>
                <c:pt idx="9">
                  <c:v>PRO 2017 (n=16)</c:v>
                </c:pt>
                <c:pt idx="10">
                  <c:v>Buivydiškės B 2014-2017 (n=3)</c:v>
                </c:pt>
                <c:pt idx="11">
                  <c:v>Pilaitės B 2017 (n=15)</c:v>
                </c:pt>
                <c:pt idx="12">
                  <c:v>Taikos B 2016 (n=13)</c:v>
                </c:pt>
                <c:pt idx="13">
                  <c:v>Gerosios Vilties B 2014 (n=20)</c:v>
                </c:pt>
                <c:pt idx="14">
                  <c:v>Taikos B 2013 (n=18)</c:v>
                </c:pt>
                <c:pt idx="15">
                  <c:v>Sausio 13-osios B 2017 (n=8)</c:v>
                </c:pt>
                <c:pt idx="16">
                  <c:v>Sausio 13-osios B 2008-2010 (n=13)</c:v>
                </c:pt>
                <c:pt idx="17">
                  <c:v>Gerosios Vilties B 2016 (n=10)</c:v>
                </c:pt>
                <c:pt idx="18">
                  <c:v>Pilaitės B 2015 (n=29)</c:v>
                </c:pt>
                <c:pt idx="19">
                  <c:v>Sausio 13-osios B 2011-2013 (n=8)</c:v>
                </c:pt>
                <c:pt idx="20">
                  <c:v>PRO 2014 (n=16)</c:v>
                </c:pt>
                <c:pt idx="21">
                  <c:v>Pilaitės B 2016 (n=22)</c:v>
                </c:pt>
                <c:pt idx="22">
                  <c:v>Rinktinės 2012 (n=19)</c:v>
                </c:pt>
                <c:pt idx="23">
                  <c:v>Rinktinės 2010 (n=12)</c:v>
                </c:pt>
                <c:pt idx="24">
                  <c:v>Karsavino B 2011-2013 (n=8)</c:v>
                </c:pt>
                <c:pt idx="25">
                  <c:v>Rinktinės 2008-2009 (n=4)</c:v>
                </c:pt>
                <c:pt idx="26">
                  <c:v>Pilaitės M 2010-2011 (n=10)</c:v>
                </c:pt>
                <c:pt idx="27">
                  <c:v>PRO 2013 (n=17)</c:v>
                </c:pt>
                <c:pt idx="28">
                  <c:v>Karsavino B 2016 (n=9)</c:v>
                </c:pt>
                <c:pt idx="29">
                  <c:v>Pilaitės B 2012 (n=14)</c:v>
                </c:pt>
                <c:pt idx="30">
                  <c:v>Taikos B 2011-2012 (n=22)</c:v>
                </c:pt>
                <c:pt idx="31">
                  <c:v>PRO 2016 (n=12)</c:v>
                </c:pt>
                <c:pt idx="32">
                  <c:v>K.Gedimino B 2017 (n=10)</c:v>
                </c:pt>
                <c:pt idx="33">
                  <c:v>Rinktinės 2011 (n=13)</c:v>
                </c:pt>
                <c:pt idx="34">
                  <c:v>Pilaitės M 2014-2015 (n=8)</c:v>
                </c:pt>
                <c:pt idx="35">
                  <c:v>Pilaitės B 2008-2009-2010 (n=11)</c:v>
                </c:pt>
                <c:pt idx="36">
                  <c:v>Karsavino B 2014-2015 (n=12)</c:v>
                </c:pt>
                <c:pt idx="37">
                  <c:v>Gerosios Vilties B 2015 (n=12)</c:v>
                </c:pt>
                <c:pt idx="38">
                  <c:v>Pelėdos B 2015-2016 (n=3)</c:v>
                </c:pt>
                <c:pt idx="39">
                  <c:v>Pelėdos B 2017-2018 (n=9)</c:v>
                </c:pt>
                <c:pt idx="40">
                  <c:v>Vitlio Ateities B 2016-2017 (n=12)</c:v>
                </c:pt>
                <c:pt idx="41">
                  <c:v>K.Gedimino B 2013 (n=6)</c:v>
                </c:pt>
                <c:pt idx="42">
                  <c:v>Pilaitės B 2014 (n=21)</c:v>
                </c:pt>
                <c:pt idx="43">
                  <c:v>Taikos B 2014 (n=13)</c:v>
                </c:pt>
                <c:pt idx="44">
                  <c:v>Sausio 13-osios B 2015 (n=7)</c:v>
                </c:pt>
                <c:pt idx="45">
                  <c:v>Pilaitės B 2013 (n=18)</c:v>
                </c:pt>
                <c:pt idx="46">
                  <c:v>K.Gedimino B 2010-2012 (n=5)</c:v>
                </c:pt>
                <c:pt idx="47">
                  <c:v>Taikos M 2014-2015 (n=6)</c:v>
                </c:pt>
                <c:pt idx="48">
                  <c:v>Karsavino B 2017 (n=3)</c:v>
                </c:pt>
                <c:pt idx="49">
                  <c:v>Pilaitės B 2011 (n=11)</c:v>
                </c:pt>
                <c:pt idx="50">
                  <c:v>Taikos B 2017 (n=10)</c:v>
                </c:pt>
              </c:strCache>
            </c:strRef>
          </c:cat>
          <c:val>
            <c:numRef>
              <c:f>Sheet1!$B$2:$B$52</c:f>
              <c:numCache>
                <c:formatCode>0.0</c:formatCode>
                <c:ptCount val="51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3.8749999999999996</c:v>
                </c:pt>
                <c:pt idx="4">
                  <c:v>3.8666666666666663</c:v>
                </c:pt>
                <c:pt idx="5">
                  <c:v>3.8666666666666663</c:v>
                </c:pt>
                <c:pt idx="6">
                  <c:v>3.8235294117647061</c:v>
                </c:pt>
                <c:pt idx="7">
                  <c:v>3.7999999999999994</c:v>
                </c:pt>
                <c:pt idx="8">
                  <c:v>3.75</c:v>
                </c:pt>
                <c:pt idx="9">
                  <c:v>3.7499999999999996</c:v>
                </c:pt>
                <c:pt idx="10">
                  <c:v>3.6666666666666665</c:v>
                </c:pt>
                <c:pt idx="11">
                  <c:v>3.6666666666666665</c:v>
                </c:pt>
                <c:pt idx="12">
                  <c:v>3.6666666666666665</c:v>
                </c:pt>
                <c:pt idx="13">
                  <c:v>3.65</c:v>
                </c:pt>
                <c:pt idx="14">
                  <c:v>3.6470588235294121</c:v>
                </c:pt>
                <c:pt idx="15">
                  <c:v>3.625</c:v>
                </c:pt>
                <c:pt idx="16">
                  <c:v>3.615384615384615</c:v>
                </c:pt>
                <c:pt idx="17">
                  <c:v>3.5999999999999996</c:v>
                </c:pt>
                <c:pt idx="18">
                  <c:v>3.5714285714285712</c:v>
                </c:pt>
                <c:pt idx="19">
                  <c:v>3.5714285714285712</c:v>
                </c:pt>
                <c:pt idx="20">
                  <c:v>3.5625</c:v>
                </c:pt>
                <c:pt idx="21">
                  <c:v>3.5454545454545459</c:v>
                </c:pt>
                <c:pt idx="22">
                  <c:v>3.5263157894736836</c:v>
                </c:pt>
                <c:pt idx="23">
                  <c:v>3.5000000000000004</c:v>
                </c:pt>
                <c:pt idx="24">
                  <c:v>3.5</c:v>
                </c:pt>
                <c:pt idx="25">
                  <c:v>3.5</c:v>
                </c:pt>
                <c:pt idx="26">
                  <c:v>3.5</c:v>
                </c:pt>
                <c:pt idx="27">
                  <c:v>3.4705882352941178</c:v>
                </c:pt>
                <c:pt idx="28">
                  <c:v>3.4444444444444446</c:v>
                </c:pt>
                <c:pt idx="29">
                  <c:v>3.4285714285714284</c:v>
                </c:pt>
                <c:pt idx="30">
                  <c:v>3.4285714285714279</c:v>
                </c:pt>
                <c:pt idx="31">
                  <c:v>3.416666666666667</c:v>
                </c:pt>
                <c:pt idx="32">
                  <c:v>3.4</c:v>
                </c:pt>
                <c:pt idx="33">
                  <c:v>3.384615384615385</c:v>
                </c:pt>
                <c:pt idx="34">
                  <c:v>3.375</c:v>
                </c:pt>
                <c:pt idx="35">
                  <c:v>3.3636363636363638</c:v>
                </c:pt>
                <c:pt idx="36">
                  <c:v>3.3333333333333339</c:v>
                </c:pt>
                <c:pt idx="37">
                  <c:v>3.3333333333333335</c:v>
                </c:pt>
                <c:pt idx="38">
                  <c:v>3.3333333333333335</c:v>
                </c:pt>
                <c:pt idx="39">
                  <c:v>3.3333333333333335</c:v>
                </c:pt>
                <c:pt idx="40">
                  <c:v>3.3333333333333335</c:v>
                </c:pt>
                <c:pt idx="41">
                  <c:v>3.333333333333333</c:v>
                </c:pt>
                <c:pt idx="42">
                  <c:v>3.333333333333333</c:v>
                </c:pt>
                <c:pt idx="43">
                  <c:v>3.3076923076923079</c:v>
                </c:pt>
                <c:pt idx="44">
                  <c:v>3.285714285714286</c:v>
                </c:pt>
                <c:pt idx="45">
                  <c:v>3.2222222222222223</c:v>
                </c:pt>
                <c:pt idx="46">
                  <c:v>3.2</c:v>
                </c:pt>
                <c:pt idx="47">
                  <c:v>3.166666666666667</c:v>
                </c:pt>
                <c:pt idx="48">
                  <c:v>3</c:v>
                </c:pt>
                <c:pt idx="49">
                  <c:v>2.8888888888888888</c:v>
                </c:pt>
                <c:pt idx="50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56C-4752-B0FF-3825A6DCF0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98534144"/>
        <c:axId val="98535680"/>
      </c:barChart>
      <c:catAx>
        <c:axId val="9853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535680"/>
        <c:crosses val="autoZero"/>
        <c:auto val="1"/>
        <c:lblAlgn val="ctr"/>
        <c:lblOffset val="100"/>
        <c:noMultiLvlLbl val="0"/>
      </c:catAx>
      <c:valAx>
        <c:axId val="98535680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one"/>
        <c:crossAx val="98534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883715622503962E-3"/>
          <c:y val="0.20272167238753661"/>
          <c:w val="0.99378443663844485"/>
          <c:h val="0.3847082468005999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like_futbolas  1. Ar tau patinka eiti ? futbolo treniruotes?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6049-470D-BD0A-79D729841941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049-470D-BD0A-79D729841941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6049-470D-BD0A-79D729841941}"/>
              </c:ext>
            </c:extLst>
          </c:dPt>
          <c:dPt>
            <c:idx val="4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6049-470D-BD0A-79D72984194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Sheet1!$A$2:$A$52</c:f>
              <c:strCache>
                <c:ptCount val="51"/>
                <c:pt idx="0">
                  <c:v>Gerosios Vilties B 2008-2011 (n=4)</c:v>
                </c:pt>
                <c:pt idx="1">
                  <c:v>Karsavino B 2014-2015 (n=12)</c:v>
                </c:pt>
                <c:pt idx="2">
                  <c:v>Pelėdos B 2015-2016 (n=3)</c:v>
                </c:pt>
                <c:pt idx="3">
                  <c:v>Pilaitės M 2012-2013 (n=3)</c:v>
                </c:pt>
                <c:pt idx="4">
                  <c:v>Pilaitės M 2014-2015 (n=8)</c:v>
                </c:pt>
                <c:pt idx="5">
                  <c:v>Sausio 13-osios B 2014 (n=7)</c:v>
                </c:pt>
                <c:pt idx="6">
                  <c:v>Sausio 13-osios B 2015 (n=7)</c:v>
                </c:pt>
                <c:pt idx="7">
                  <c:v>Taikos M 2014-2015 (n=6)</c:v>
                </c:pt>
                <c:pt idx="8">
                  <c:v>Gerosios Vilties B 2012-2013 (n=17)</c:v>
                </c:pt>
                <c:pt idx="9">
                  <c:v>Taikos B 2013 (n=18)</c:v>
                </c:pt>
                <c:pt idx="10">
                  <c:v>PRO 2014 (n=16)</c:v>
                </c:pt>
                <c:pt idx="11">
                  <c:v>PRO 2017 (n=16)</c:v>
                </c:pt>
                <c:pt idx="12">
                  <c:v>Gerosios Vilties B 2017 (n=15)</c:v>
                </c:pt>
                <c:pt idx="13">
                  <c:v>Taikos B 2015 (n=15)</c:v>
                </c:pt>
                <c:pt idx="14">
                  <c:v>Taikos B 2016 (n=13)</c:v>
                </c:pt>
                <c:pt idx="15">
                  <c:v>Sausio 13-osios B 2008-2010 (n=13)</c:v>
                </c:pt>
                <c:pt idx="16">
                  <c:v>Taikos B 2014 (n=13)</c:v>
                </c:pt>
                <c:pt idx="17">
                  <c:v>Karsavino B 2016 (n=9)</c:v>
                </c:pt>
                <c:pt idx="18">
                  <c:v>Pelėdos B 2017-2018 (n=9)</c:v>
                </c:pt>
                <c:pt idx="19">
                  <c:v>Sausio 13-osios B 2016 (n=8)</c:v>
                </c:pt>
                <c:pt idx="20">
                  <c:v>K.Gedimino B 2016 (n=15)</c:v>
                </c:pt>
                <c:pt idx="21">
                  <c:v>PRO 2015 (n=14)</c:v>
                </c:pt>
                <c:pt idx="22">
                  <c:v>Vitlio Ateities B 2016-2017 (n=12)</c:v>
                </c:pt>
                <c:pt idx="23">
                  <c:v>PRO 2013 (n=17)</c:v>
                </c:pt>
                <c:pt idx="24">
                  <c:v>K.Gedimino B 2017 (n=10)</c:v>
                </c:pt>
                <c:pt idx="25">
                  <c:v>Gerosios Vilties B 2016 (n=10)</c:v>
                </c:pt>
                <c:pt idx="26">
                  <c:v>Pilaitės B 2016 (n=22)</c:v>
                </c:pt>
                <c:pt idx="27">
                  <c:v>Taikos B 2011-2012 (n=22)</c:v>
                </c:pt>
                <c:pt idx="28">
                  <c:v>Rinktinės 2008-2009 (n=4)</c:v>
                </c:pt>
                <c:pt idx="29">
                  <c:v>Rinktinės 2010 (n=12)</c:v>
                </c:pt>
                <c:pt idx="30">
                  <c:v>Karsavino B 2011-2013 (n=8)</c:v>
                </c:pt>
                <c:pt idx="31">
                  <c:v>Sausio 13-osios B 2017 (n=8)</c:v>
                </c:pt>
                <c:pt idx="32">
                  <c:v>Rinktinės 2012 (n=19)</c:v>
                </c:pt>
                <c:pt idx="33">
                  <c:v>Pilaitės B 2017 (n=15)</c:v>
                </c:pt>
                <c:pt idx="34">
                  <c:v>Pilaitės B 2013 (n=18)</c:v>
                </c:pt>
                <c:pt idx="35">
                  <c:v>Pilaitės B 2012 (n=14)</c:v>
                </c:pt>
                <c:pt idx="36">
                  <c:v>Pilaitės B 2014 (n=21)</c:v>
                </c:pt>
                <c:pt idx="37">
                  <c:v>Rinktinės 2011 (n=13)</c:v>
                </c:pt>
                <c:pt idx="38">
                  <c:v>Pilaitės B 2015 (n=29)</c:v>
                </c:pt>
                <c:pt idx="39">
                  <c:v>Buivydiškės B 2014-2017 (n=3)</c:v>
                </c:pt>
                <c:pt idx="40">
                  <c:v>Karsavino B 2017 (n=3)</c:v>
                </c:pt>
                <c:pt idx="41">
                  <c:v>PRO 2016 (n=12)</c:v>
                </c:pt>
                <c:pt idx="42">
                  <c:v>Pilaitės B 2008-2009-2010 (n=11)</c:v>
                </c:pt>
                <c:pt idx="43">
                  <c:v>Pilaitės B 2011 (n=11)</c:v>
                </c:pt>
                <c:pt idx="44">
                  <c:v>Sausio 13-osios B 2011-2013 (n=8)</c:v>
                </c:pt>
                <c:pt idx="45">
                  <c:v>Gerosios Vilties B 2014 (n=20)</c:v>
                </c:pt>
                <c:pt idx="46">
                  <c:v>Taikos B 2017 (n=10)</c:v>
                </c:pt>
                <c:pt idx="47">
                  <c:v>Gerosios Vilties B 2015 (n=12)</c:v>
                </c:pt>
                <c:pt idx="48">
                  <c:v>K.Gedimino B 2013 (n=6)</c:v>
                </c:pt>
                <c:pt idx="49">
                  <c:v>Pilaitės M 2010-2011 (n=10)</c:v>
                </c:pt>
                <c:pt idx="50">
                  <c:v>K.Gedimino B 2010-2012 (n=5)</c:v>
                </c:pt>
              </c:strCache>
            </c:strRef>
          </c:cat>
          <c:val>
            <c:numRef>
              <c:f>Sheet1!$B$2:$B$52</c:f>
              <c:numCache>
                <c:formatCode>0.0</c:formatCode>
                <c:ptCount val="51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3.9411764705882355</c:v>
                </c:pt>
                <c:pt idx="9">
                  <c:v>3.9411764705882355</c:v>
                </c:pt>
                <c:pt idx="10">
                  <c:v>3.9375</c:v>
                </c:pt>
                <c:pt idx="11">
                  <c:v>3.9375</c:v>
                </c:pt>
                <c:pt idx="12">
                  <c:v>3.9333333333333331</c:v>
                </c:pt>
                <c:pt idx="13">
                  <c:v>3.9333333333333331</c:v>
                </c:pt>
                <c:pt idx="14">
                  <c:v>3.9230769230769234</c:v>
                </c:pt>
                <c:pt idx="15">
                  <c:v>3.9230769230769229</c:v>
                </c:pt>
                <c:pt idx="16">
                  <c:v>3.9230769230769229</c:v>
                </c:pt>
                <c:pt idx="17">
                  <c:v>3.8888888888888888</c:v>
                </c:pt>
                <c:pt idx="18">
                  <c:v>3.8888888888888884</c:v>
                </c:pt>
                <c:pt idx="19">
                  <c:v>3.8749999999999996</c:v>
                </c:pt>
                <c:pt idx="20">
                  <c:v>3.8666666666666667</c:v>
                </c:pt>
                <c:pt idx="21">
                  <c:v>3.8571428571428572</c:v>
                </c:pt>
                <c:pt idx="22">
                  <c:v>3.833333333333333</c:v>
                </c:pt>
                <c:pt idx="23">
                  <c:v>3.8235294117647061</c:v>
                </c:pt>
                <c:pt idx="24">
                  <c:v>3.8</c:v>
                </c:pt>
                <c:pt idx="25">
                  <c:v>3.7999999999999994</c:v>
                </c:pt>
                <c:pt idx="26">
                  <c:v>3.7727272727272725</c:v>
                </c:pt>
                <c:pt idx="27">
                  <c:v>3.7727272727272725</c:v>
                </c:pt>
                <c:pt idx="28">
                  <c:v>3.75</c:v>
                </c:pt>
                <c:pt idx="29">
                  <c:v>3.75</c:v>
                </c:pt>
                <c:pt idx="30">
                  <c:v>3.7499999999999996</c:v>
                </c:pt>
                <c:pt idx="31">
                  <c:v>3.7499999999999996</c:v>
                </c:pt>
                <c:pt idx="32">
                  <c:v>3.7368421052631575</c:v>
                </c:pt>
                <c:pt idx="33">
                  <c:v>3.7333333333333325</c:v>
                </c:pt>
                <c:pt idx="34">
                  <c:v>3.7222222222222223</c:v>
                </c:pt>
                <c:pt idx="35">
                  <c:v>3.714285714285714</c:v>
                </c:pt>
                <c:pt idx="36">
                  <c:v>3.7142857142857135</c:v>
                </c:pt>
                <c:pt idx="37">
                  <c:v>3.6923076923076921</c:v>
                </c:pt>
                <c:pt idx="38">
                  <c:v>3.6896551724137931</c:v>
                </c:pt>
                <c:pt idx="39">
                  <c:v>3.6666666666666665</c:v>
                </c:pt>
                <c:pt idx="40">
                  <c:v>3.6666666666666665</c:v>
                </c:pt>
                <c:pt idx="41">
                  <c:v>3.6666666666666665</c:v>
                </c:pt>
                <c:pt idx="42">
                  <c:v>3.6363636363636362</c:v>
                </c:pt>
                <c:pt idx="43">
                  <c:v>3.6363636363636362</c:v>
                </c:pt>
                <c:pt idx="44">
                  <c:v>3.6249999999999996</c:v>
                </c:pt>
                <c:pt idx="45">
                  <c:v>3.6</c:v>
                </c:pt>
                <c:pt idx="46">
                  <c:v>3.5999999999999996</c:v>
                </c:pt>
                <c:pt idx="47">
                  <c:v>3.583333333333333</c:v>
                </c:pt>
                <c:pt idx="48">
                  <c:v>3.5</c:v>
                </c:pt>
                <c:pt idx="49">
                  <c:v>3.5</c:v>
                </c:pt>
                <c:pt idx="50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1BF-42E3-9F0D-A6431DA0C5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98534144"/>
        <c:axId val="98535680"/>
      </c:barChart>
      <c:catAx>
        <c:axId val="9853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535680"/>
        <c:crosses val="autoZero"/>
        <c:auto val="1"/>
        <c:lblAlgn val="ctr"/>
        <c:lblOffset val="100"/>
        <c:noMultiLvlLbl val="0"/>
      </c:catAx>
      <c:valAx>
        <c:axId val="98535680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one"/>
        <c:crossAx val="98534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883715622503962E-3"/>
          <c:y val="0.20272167238753661"/>
          <c:w val="0.99378443663844485"/>
          <c:h val="0.3847082468005999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like_futbolas  1. Ar tau patinka eiti ? futbolo treniruotes?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D57-478B-8C8D-2ADBC5E46523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D57-478B-8C8D-2ADBC5E46523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AD57-478B-8C8D-2ADBC5E46523}"/>
              </c:ext>
            </c:extLst>
          </c:dPt>
          <c:dPt>
            <c:idx val="4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AD57-478B-8C8D-2ADBC5E4652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Sheet1!$A$2:$A$52</c:f>
              <c:strCache>
                <c:ptCount val="51"/>
                <c:pt idx="0">
                  <c:v>Karsavino B 2017 (n=3)</c:v>
                </c:pt>
                <c:pt idx="1">
                  <c:v>Pilaitės M 2012-2013 (n=3)</c:v>
                </c:pt>
                <c:pt idx="2">
                  <c:v>Taikos B 2015 (n=15)</c:v>
                </c:pt>
                <c:pt idx="3">
                  <c:v>PRO 2015 (n=14)</c:v>
                </c:pt>
                <c:pt idx="4">
                  <c:v>Gerosios Vilties B 2014 (n=20)</c:v>
                </c:pt>
                <c:pt idx="5">
                  <c:v>Gerosios Vilties B 2012-2013 (n=17)</c:v>
                </c:pt>
                <c:pt idx="6">
                  <c:v>Pilaitė B 2016 (n=22)</c:v>
                </c:pt>
                <c:pt idx="7">
                  <c:v>Sausio 13-osios B 2015 (n=7)</c:v>
                </c:pt>
                <c:pt idx="8">
                  <c:v>Taikos M 2014-2015 (n=6)</c:v>
                </c:pt>
                <c:pt idx="9">
                  <c:v>Rinktinės 2010 (n=12)</c:v>
                </c:pt>
                <c:pt idx="10">
                  <c:v>Karsavino B 2014-2015 (n=12)</c:v>
                </c:pt>
                <c:pt idx="11">
                  <c:v> PRO 2014 (n=16)</c:v>
                </c:pt>
                <c:pt idx="12">
                  <c:v>PRO 2017 (n=16)</c:v>
                </c:pt>
                <c:pt idx="13">
                  <c:v>Pilaitė B 2017 (n=15)</c:v>
                </c:pt>
                <c:pt idx="14">
                  <c:v>Taikos B 2017 (n=10)</c:v>
                </c:pt>
                <c:pt idx="15">
                  <c:v>Gerosios Vilties B 2016 (n=10)</c:v>
                </c:pt>
                <c:pt idx="16">
                  <c:v>Taikos B 2013 (n=18)</c:v>
                </c:pt>
                <c:pt idx="17">
                  <c:v>Karsavino B 2016 (n=9)</c:v>
                </c:pt>
                <c:pt idx="18">
                  <c:v>Rinktinės 2011 (n=13)</c:v>
                </c:pt>
                <c:pt idx="19">
                  <c:v>Sausio 13-osios B 2008-2010 (n=13)</c:v>
                </c:pt>
                <c:pt idx="20">
                  <c:v>Pilaitė B 2015 (n=29)</c:v>
                </c:pt>
                <c:pt idx="21">
                  <c:v>Gerosios Vilties B 2008-2011 (n=4)</c:v>
                </c:pt>
                <c:pt idx="22">
                  <c:v>Rinktinės 2008-2009 (n=4)</c:v>
                </c:pt>
                <c:pt idx="23">
                  <c:v>Sausio 13-osios B 2017 (n=8)</c:v>
                </c:pt>
                <c:pt idx="24">
                  <c:v>Sausio 13-osios B 2016 (n=8)</c:v>
                </c:pt>
                <c:pt idx="25">
                  <c:v>Vitlio Ateities B 2016-2017 (n=12)</c:v>
                </c:pt>
                <c:pt idx="26">
                  <c:v>K.Gedimino B 2016 (n=15)</c:v>
                </c:pt>
                <c:pt idx="27">
                  <c:v>Pilaitės gimnazija B 2008-2009-2010 (n=11)</c:v>
                </c:pt>
                <c:pt idx="28">
                  <c:v>Sausio 13-osios B 2014 (n=7)</c:v>
                </c:pt>
                <c:pt idx="29">
                  <c:v>Pilaitės M 2010-2011 (n=10)</c:v>
                </c:pt>
                <c:pt idx="30">
                  <c:v>Taikos B 2014 (n=13)</c:v>
                </c:pt>
                <c:pt idx="31">
                  <c:v>Taikos B 2016 (n=13)</c:v>
                </c:pt>
                <c:pt idx="32">
                  <c:v>K.Gedimino B 2013 (n=6)</c:v>
                </c:pt>
                <c:pt idx="33">
                  <c:v>Gerosios Vilties B 2017 (n=15)</c:v>
                </c:pt>
                <c:pt idx="34">
                  <c:v>Pelėdos B 2017-2018 (n=9)</c:v>
                </c:pt>
                <c:pt idx="35">
                  <c:v>Pilaitė B 2013 (n=18)</c:v>
                </c:pt>
                <c:pt idx="36">
                  <c:v>PRO 2016 (n=12)</c:v>
                </c:pt>
                <c:pt idx="37">
                  <c:v>Taikos B 2011-2012 (n=22)</c:v>
                </c:pt>
                <c:pt idx="38">
                  <c:v>Rinktinės 2012 (n=19)</c:v>
                </c:pt>
                <c:pt idx="39">
                  <c:v>Pilaitės gimnazija B 2012 (n=14)</c:v>
                </c:pt>
                <c:pt idx="40">
                  <c:v>Pilaitės gimnazija B 2011 (n=11)</c:v>
                </c:pt>
                <c:pt idx="41">
                  <c:v>Pilaitė B 2014 (n=21)</c:v>
                </c:pt>
                <c:pt idx="42">
                  <c:v>K.Gedimino B 2017 (n=10)</c:v>
                </c:pt>
                <c:pt idx="43">
                  <c:v>Pilaitės M 2014-2015 (n=8)</c:v>
                </c:pt>
                <c:pt idx="44">
                  <c:v>Gerosios Vilties B 2015 (n=12)</c:v>
                </c:pt>
                <c:pt idx="45">
                  <c:v>PRO 2013 (n=17)</c:v>
                </c:pt>
                <c:pt idx="46">
                  <c:v>Karsavino B 2011-2013 (n=8)</c:v>
                </c:pt>
                <c:pt idx="47">
                  <c:v>Buivydiškės B 2014-2017 (n=3)</c:v>
                </c:pt>
                <c:pt idx="48">
                  <c:v>Pelėdos B 2015-2016 (n=3)</c:v>
                </c:pt>
                <c:pt idx="49">
                  <c:v>Sausio 13-osios B 2011-2013 (n=8)</c:v>
                </c:pt>
                <c:pt idx="50">
                  <c:v>K.Gedimino B 2010-2012 (n=5)</c:v>
                </c:pt>
              </c:strCache>
            </c:strRef>
          </c:cat>
          <c:val>
            <c:numRef>
              <c:f>Sheet1!$B$2:$B$52</c:f>
              <c:numCache>
                <c:formatCode>0.0</c:formatCode>
                <c:ptCount val="51"/>
                <c:pt idx="0">
                  <c:v>3</c:v>
                </c:pt>
                <c:pt idx="1">
                  <c:v>3</c:v>
                </c:pt>
                <c:pt idx="2">
                  <c:v>2.9333333333333331</c:v>
                </c:pt>
                <c:pt idx="3">
                  <c:v>2.9285714285714284</c:v>
                </c:pt>
                <c:pt idx="4">
                  <c:v>2.9</c:v>
                </c:pt>
                <c:pt idx="5">
                  <c:v>2.8823529411764701</c:v>
                </c:pt>
                <c:pt idx="6">
                  <c:v>2.8636363636363633</c:v>
                </c:pt>
                <c:pt idx="7">
                  <c:v>2.8571428571428568</c:v>
                </c:pt>
                <c:pt idx="8">
                  <c:v>2.8333333333333335</c:v>
                </c:pt>
                <c:pt idx="9">
                  <c:v>2.8333333333333326</c:v>
                </c:pt>
                <c:pt idx="10">
                  <c:v>2.8181818181818179</c:v>
                </c:pt>
                <c:pt idx="11">
                  <c:v>2.8125</c:v>
                </c:pt>
                <c:pt idx="12">
                  <c:v>2.8125</c:v>
                </c:pt>
                <c:pt idx="13">
                  <c:v>2.8</c:v>
                </c:pt>
                <c:pt idx="14">
                  <c:v>2.8</c:v>
                </c:pt>
                <c:pt idx="15">
                  <c:v>2.7999999999999994</c:v>
                </c:pt>
                <c:pt idx="16">
                  <c:v>2.7777777777777777</c:v>
                </c:pt>
                <c:pt idx="17">
                  <c:v>2.7777777777777772</c:v>
                </c:pt>
                <c:pt idx="18">
                  <c:v>2.7692307692307692</c:v>
                </c:pt>
                <c:pt idx="19">
                  <c:v>2.7692307692307692</c:v>
                </c:pt>
                <c:pt idx="20">
                  <c:v>2.7586206896551717</c:v>
                </c:pt>
                <c:pt idx="21">
                  <c:v>2.75</c:v>
                </c:pt>
                <c:pt idx="22">
                  <c:v>2.75</c:v>
                </c:pt>
                <c:pt idx="23">
                  <c:v>2.75</c:v>
                </c:pt>
                <c:pt idx="24">
                  <c:v>2.7499999999999996</c:v>
                </c:pt>
                <c:pt idx="25">
                  <c:v>2.7499999999999996</c:v>
                </c:pt>
                <c:pt idx="26">
                  <c:v>2.7333333333333334</c:v>
                </c:pt>
                <c:pt idx="27">
                  <c:v>2.7272727272727271</c:v>
                </c:pt>
                <c:pt idx="28">
                  <c:v>2.7142857142857144</c:v>
                </c:pt>
                <c:pt idx="29">
                  <c:v>2.6999999999999997</c:v>
                </c:pt>
                <c:pt idx="30">
                  <c:v>2.6923076923076921</c:v>
                </c:pt>
                <c:pt idx="31">
                  <c:v>2.6923076923076921</c:v>
                </c:pt>
                <c:pt idx="32">
                  <c:v>2.666666666666667</c:v>
                </c:pt>
                <c:pt idx="33">
                  <c:v>2.6666666666666665</c:v>
                </c:pt>
                <c:pt idx="34">
                  <c:v>2.6666666666666665</c:v>
                </c:pt>
                <c:pt idx="35">
                  <c:v>2.6666666666666661</c:v>
                </c:pt>
                <c:pt idx="36">
                  <c:v>2.6666666666666661</c:v>
                </c:pt>
                <c:pt idx="37">
                  <c:v>2.5909090909090908</c:v>
                </c:pt>
                <c:pt idx="38">
                  <c:v>2.5789473684210527</c:v>
                </c:pt>
                <c:pt idx="39">
                  <c:v>2.5714285714285716</c:v>
                </c:pt>
                <c:pt idx="40">
                  <c:v>2.545454545454545</c:v>
                </c:pt>
                <c:pt idx="41">
                  <c:v>2.5238095238095237</c:v>
                </c:pt>
                <c:pt idx="42">
                  <c:v>2.5</c:v>
                </c:pt>
                <c:pt idx="43">
                  <c:v>2.5</c:v>
                </c:pt>
                <c:pt idx="44">
                  <c:v>2.416666666666667</c:v>
                </c:pt>
                <c:pt idx="45">
                  <c:v>2.4117647058823528</c:v>
                </c:pt>
                <c:pt idx="46">
                  <c:v>2.375</c:v>
                </c:pt>
                <c:pt idx="47">
                  <c:v>2.3333333333333335</c:v>
                </c:pt>
                <c:pt idx="48">
                  <c:v>2.3333333333333335</c:v>
                </c:pt>
                <c:pt idx="49">
                  <c:v>2.2500000000000004</c:v>
                </c:pt>
                <c:pt idx="50">
                  <c:v>2.2000000000000002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8EB-4437-AFCE-447BA5DE23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98534144"/>
        <c:axId val="98535680"/>
      </c:barChart>
      <c:catAx>
        <c:axId val="9853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535680"/>
        <c:crosses val="autoZero"/>
        <c:auto val="1"/>
        <c:lblAlgn val="ctr"/>
        <c:lblOffset val="100"/>
        <c:noMultiLvlLbl val="0"/>
      </c:catAx>
      <c:valAx>
        <c:axId val="98535680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one"/>
        <c:crossAx val="98534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883715622503962E-3"/>
          <c:y val="0.20272167238753661"/>
          <c:w val="0.99378443663844485"/>
          <c:h val="0.3847082468005999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like_futbolas  1. Ar tau patinka eiti ? futbolo treniruotes?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4D43-48FF-B1F0-03BC53206FF2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4D43-48FF-B1F0-03BC53206FF2}"/>
              </c:ext>
            </c:extLst>
          </c:dPt>
          <c:dPt>
            <c:idx val="4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712E-49CF-8DB9-BDB43CCE35EB}"/>
              </c:ext>
            </c:extLst>
          </c:dPt>
          <c:dPt>
            <c:idx val="4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712E-49CF-8DB9-BDB43CCE35E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Sheet1!$A$2:$A$52</c:f>
              <c:strCache>
                <c:ptCount val="51"/>
                <c:pt idx="0">
                  <c:v>Buivydiškės B 2014-2017 (n=3)</c:v>
                </c:pt>
                <c:pt idx="1">
                  <c:v>Gerosios Vilties B 2008-2011 (n=4)</c:v>
                </c:pt>
                <c:pt idx="2">
                  <c:v>Sausio 13-osios B 2017 (n=8)</c:v>
                </c:pt>
                <c:pt idx="3">
                  <c:v>Vitlio Ateities B 2016-2017 (n=12)</c:v>
                </c:pt>
                <c:pt idx="4">
                  <c:v>Rinktinės 2012 (n=19)</c:v>
                </c:pt>
                <c:pt idx="5">
                  <c:v>PRO 2017 (n=16)</c:v>
                </c:pt>
                <c:pt idx="6">
                  <c:v>PRO 2015 (n=14)</c:v>
                </c:pt>
                <c:pt idx="7">
                  <c:v>Rinktinės 2011 (n=13)</c:v>
                </c:pt>
                <c:pt idx="8">
                  <c:v>Taikos B 2016 (n=13)</c:v>
                </c:pt>
                <c:pt idx="9">
                  <c:v>Gerosios Vilties B 2015 (n=12)</c:v>
                </c:pt>
                <c:pt idx="10">
                  <c:v>Pilaitės M 2010-2011 (n=10)</c:v>
                </c:pt>
                <c:pt idx="11">
                  <c:v>K.Gedimino B 2017 (n=10)</c:v>
                </c:pt>
                <c:pt idx="12">
                  <c:v>K.Gedimino B 2016 (n=15)</c:v>
                </c:pt>
                <c:pt idx="13">
                  <c:v>Sausio 13-osios B 2008-2010 (n=13)</c:v>
                </c:pt>
                <c:pt idx="14">
                  <c:v>PRO 2016 (n=12)</c:v>
                </c:pt>
                <c:pt idx="15">
                  <c:v>Rinktinės 2010 (n=12)</c:v>
                </c:pt>
                <c:pt idx="16">
                  <c:v>Pilaitės B 2008-2009-2010 (n=11)</c:v>
                </c:pt>
                <c:pt idx="17">
                  <c:v>PRO 2014 (n=16)</c:v>
                </c:pt>
                <c:pt idx="18">
                  <c:v>Taikos B 2015 (n=15)</c:v>
                </c:pt>
                <c:pt idx="19">
                  <c:v>Karsavino B 2016 (n=9)</c:v>
                </c:pt>
                <c:pt idx="20">
                  <c:v>PRO 2013 (n=17)</c:v>
                </c:pt>
                <c:pt idx="21">
                  <c:v>Pilaitės R 2008-2009 (n=4)</c:v>
                </c:pt>
                <c:pt idx="22">
                  <c:v>Sausio 13-osios B 2011-2013 (n=8)</c:v>
                </c:pt>
                <c:pt idx="23">
                  <c:v>Sausio 13-osios B 2016 (n=8)</c:v>
                </c:pt>
                <c:pt idx="24">
                  <c:v>Gerosios Vilties B 2017 (n=15)</c:v>
                </c:pt>
                <c:pt idx="25">
                  <c:v>Sausio 13-osios B 2014 (n=7)</c:v>
                </c:pt>
                <c:pt idx="26">
                  <c:v>Gerosios Vilties B 2012-2013 (n=17)</c:v>
                </c:pt>
                <c:pt idx="27">
                  <c:v>Taikos B 2014 (n=13)</c:v>
                </c:pt>
                <c:pt idx="28">
                  <c:v>Pelėdos B 2015-2016 (n=3)</c:v>
                </c:pt>
                <c:pt idx="29">
                  <c:v>Pilaitės B 2013 (n=18)</c:v>
                </c:pt>
                <c:pt idx="30">
                  <c:v>Pilaitės M 2012-2013 (n=3)</c:v>
                </c:pt>
                <c:pt idx="31">
                  <c:v>Pilaitės M 2014-2015 (n=8)</c:v>
                </c:pt>
                <c:pt idx="32">
                  <c:v>Pilaitės B 2016 (n=22)</c:v>
                </c:pt>
                <c:pt idx="33">
                  <c:v>Taikos B 2013 (n=18)</c:v>
                </c:pt>
                <c:pt idx="34">
                  <c:v>Pilaitės B 2017 (n=15)</c:v>
                </c:pt>
                <c:pt idx="35">
                  <c:v>Taikos B 2017 (n=10)</c:v>
                </c:pt>
                <c:pt idx="36">
                  <c:v>Taikos B 2011-2012 (n=22)</c:v>
                </c:pt>
                <c:pt idx="37">
                  <c:v>Karsavino B 2014-2015 (n=12)</c:v>
                </c:pt>
                <c:pt idx="38">
                  <c:v>Sausio 13-osios B 2015 (n=7)</c:v>
                </c:pt>
                <c:pt idx="39">
                  <c:v>Gerosios Vilties B 2016 (n=10)</c:v>
                </c:pt>
                <c:pt idx="40">
                  <c:v>K.Gedimino B 2013 (n=6)</c:v>
                </c:pt>
                <c:pt idx="41">
                  <c:v>Karsavino B 2011-2013 (n=8)</c:v>
                </c:pt>
                <c:pt idx="42">
                  <c:v>Taikos M 2014-2015 (n=6)</c:v>
                </c:pt>
                <c:pt idx="43">
                  <c:v>Gerosios Vilties B 2014 (n=20)</c:v>
                </c:pt>
                <c:pt idx="44">
                  <c:v>Pilaitės B 2015 (n=29)</c:v>
                </c:pt>
                <c:pt idx="45">
                  <c:v>K.Gedimino B 2010-2012 (n=5)</c:v>
                </c:pt>
                <c:pt idx="46">
                  <c:v>Pilaitės B 2014 (n=21)</c:v>
                </c:pt>
                <c:pt idx="47">
                  <c:v>Pilaitės B 2012 (n=14)</c:v>
                </c:pt>
                <c:pt idx="48">
                  <c:v>Pelėdos B 2017-2018 (n=9)</c:v>
                </c:pt>
                <c:pt idx="49">
                  <c:v>Pilaitės B 2011 (n=11)</c:v>
                </c:pt>
                <c:pt idx="50">
                  <c:v>Karsavino B 2017 (n=3)</c:v>
                </c:pt>
              </c:strCache>
            </c:strRef>
          </c:cat>
          <c:val>
            <c:numRef>
              <c:f>Sheet1!$B$2:$B$52</c:f>
              <c:numCache>
                <c:formatCode>0.0</c:formatCode>
                <c:ptCount val="51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3.9473684210526319</c:v>
                </c:pt>
                <c:pt idx="5">
                  <c:v>3.9375</c:v>
                </c:pt>
                <c:pt idx="6">
                  <c:v>3.9285714285714284</c:v>
                </c:pt>
                <c:pt idx="7">
                  <c:v>3.9230769230769229</c:v>
                </c:pt>
                <c:pt idx="8">
                  <c:v>3.9230769230769229</c:v>
                </c:pt>
                <c:pt idx="9">
                  <c:v>3.9090909090909092</c:v>
                </c:pt>
                <c:pt idx="10">
                  <c:v>3.9</c:v>
                </c:pt>
                <c:pt idx="11">
                  <c:v>3.8999999999999995</c:v>
                </c:pt>
                <c:pt idx="12">
                  <c:v>3.8666666666666667</c:v>
                </c:pt>
                <c:pt idx="13">
                  <c:v>3.8461538461538454</c:v>
                </c:pt>
                <c:pt idx="14">
                  <c:v>3.8333333333333326</c:v>
                </c:pt>
                <c:pt idx="15">
                  <c:v>3.8333333333333326</c:v>
                </c:pt>
                <c:pt idx="16">
                  <c:v>3.8181818181818175</c:v>
                </c:pt>
                <c:pt idx="17">
                  <c:v>3.8</c:v>
                </c:pt>
                <c:pt idx="18">
                  <c:v>3.7857142857142856</c:v>
                </c:pt>
                <c:pt idx="19">
                  <c:v>3.7777777777777772</c:v>
                </c:pt>
                <c:pt idx="20">
                  <c:v>3.7647058823529411</c:v>
                </c:pt>
                <c:pt idx="21">
                  <c:v>3.75</c:v>
                </c:pt>
                <c:pt idx="22">
                  <c:v>3.75</c:v>
                </c:pt>
                <c:pt idx="23">
                  <c:v>3.75</c:v>
                </c:pt>
                <c:pt idx="24">
                  <c:v>3.7333333333333329</c:v>
                </c:pt>
                <c:pt idx="25">
                  <c:v>3.714285714285714</c:v>
                </c:pt>
                <c:pt idx="26">
                  <c:v>3.7058823529411766</c:v>
                </c:pt>
                <c:pt idx="27">
                  <c:v>3.6923076923076921</c:v>
                </c:pt>
                <c:pt idx="28">
                  <c:v>3.6666666666666665</c:v>
                </c:pt>
                <c:pt idx="29">
                  <c:v>3.6666666666666665</c:v>
                </c:pt>
                <c:pt idx="30">
                  <c:v>3.6666666666666665</c:v>
                </c:pt>
                <c:pt idx="31">
                  <c:v>3.625</c:v>
                </c:pt>
                <c:pt idx="32">
                  <c:v>3.6190476190476195</c:v>
                </c:pt>
                <c:pt idx="33">
                  <c:v>3.6111111111111116</c:v>
                </c:pt>
                <c:pt idx="34">
                  <c:v>3.6</c:v>
                </c:pt>
                <c:pt idx="35">
                  <c:v>3.5999999999999996</c:v>
                </c:pt>
                <c:pt idx="36">
                  <c:v>3.5909090909090904</c:v>
                </c:pt>
                <c:pt idx="37">
                  <c:v>3.5833333333333335</c:v>
                </c:pt>
                <c:pt idx="38">
                  <c:v>3.5714285714285716</c:v>
                </c:pt>
                <c:pt idx="39">
                  <c:v>3.5</c:v>
                </c:pt>
                <c:pt idx="40">
                  <c:v>3.5</c:v>
                </c:pt>
                <c:pt idx="41">
                  <c:v>3.5</c:v>
                </c:pt>
                <c:pt idx="42">
                  <c:v>3.5</c:v>
                </c:pt>
                <c:pt idx="43">
                  <c:v>3.4999999999999991</c:v>
                </c:pt>
                <c:pt idx="44">
                  <c:v>3.4482758620689657</c:v>
                </c:pt>
                <c:pt idx="45">
                  <c:v>3.4</c:v>
                </c:pt>
                <c:pt idx="46">
                  <c:v>3.3809523809523809</c:v>
                </c:pt>
                <c:pt idx="47">
                  <c:v>3.3571428571428577</c:v>
                </c:pt>
                <c:pt idx="48">
                  <c:v>3.3333333333333339</c:v>
                </c:pt>
                <c:pt idx="49">
                  <c:v>3.2</c:v>
                </c:pt>
                <c:pt idx="50">
                  <c:v>2.6666666666666665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43-48FF-B1F0-03BC53206F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98534144"/>
        <c:axId val="98535680"/>
      </c:barChart>
      <c:catAx>
        <c:axId val="9853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535680"/>
        <c:crosses val="autoZero"/>
        <c:auto val="1"/>
        <c:lblAlgn val="ctr"/>
        <c:lblOffset val="100"/>
        <c:noMultiLvlLbl val="0"/>
      </c:catAx>
      <c:valAx>
        <c:axId val="98535680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one"/>
        <c:crossAx val="98534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883715622503962E-3"/>
          <c:y val="0.20272167238753661"/>
          <c:w val="0.99378443663844485"/>
          <c:h val="0.3847082468005999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like_futbolas  1. Ar tau patinka eiti ? futbolo treniruotes?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3961-486C-94D1-096916B3BD6C}"/>
              </c:ext>
            </c:extLst>
          </c:dPt>
          <c:dPt>
            <c:idx val="2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961-486C-94D1-096916B3BD6C}"/>
              </c:ext>
            </c:extLst>
          </c:dPt>
          <c:dPt>
            <c:idx val="3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3961-486C-94D1-096916B3BD6C}"/>
              </c:ext>
            </c:extLst>
          </c:dPt>
          <c:dPt>
            <c:idx val="4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3961-486C-94D1-096916B3BD6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Sheet1!$A$2:$A$52</c:f>
              <c:strCache>
                <c:ptCount val="51"/>
                <c:pt idx="0">
                  <c:v>Vitlio Ateities B 2016-2017 (n=12)</c:v>
                </c:pt>
                <c:pt idx="1">
                  <c:v>Gerosios Vilties B 2012-2013 (n=17)</c:v>
                </c:pt>
                <c:pt idx="2">
                  <c:v>PRO 2015 (n=14)</c:v>
                </c:pt>
                <c:pt idx="3">
                  <c:v>Sausio 13-osios B 2014 (n=7)</c:v>
                </c:pt>
                <c:pt idx="4">
                  <c:v>Sausio 13-osios B 2015 (n=7)</c:v>
                </c:pt>
                <c:pt idx="5">
                  <c:v>Gerosios Vilties PRO 2014 (n=16)</c:v>
                </c:pt>
                <c:pt idx="6">
                  <c:v>Pilaitės B 2012 (n=14)</c:v>
                </c:pt>
                <c:pt idx="7">
                  <c:v>Taikos B 2013 (n=18)</c:v>
                </c:pt>
                <c:pt idx="8">
                  <c:v>Gerosios Vilties B 2008-2011 (n=4)</c:v>
                </c:pt>
                <c:pt idx="9">
                  <c:v>Karsavino B 2011-2013 (n=8)</c:v>
                </c:pt>
                <c:pt idx="10">
                  <c:v>Sausio 13-osios B 2011-2013 (n=8)</c:v>
                </c:pt>
                <c:pt idx="11">
                  <c:v>Gerosios Vilties B 2017 (n=15)</c:v>
                </c:pt>
                <c:pt idx="12">
                  <c:v>Pilaitės B 2011 (n=11)</c:v>
                </c:pt>
                <c:pt idx="13">
                  <c:v>PRO 2013 (n=17)</c:v>
                </c:pt>
                <c:pt idx="14">
                  <c:v>Gerosios Vilties B 2016 (n=10)</c:v>
                </c:pt>
                <c:pt idx="15">
                  <c:v>Buivydiškės B 2014-2017 (n=3)</c:v>
                </c:pt>
                <c:pt idx="16">
                  <c:v>Pelėdos B 2015-2016 (n=3)</c:v>
                </c:pt>
                <c:pt idx="17">
                  <c:v>PRO 2016 (n=12)</c:v>
                </c:pt>
                <c:pt idx="18">
                  <c:v>Pilaitės M 2012-2013 (n=3)</c:v>
                </c:pt>
                <c:pt idx="19">
                  <c:v>Sausio 13-osios B 2008-2010 (n=13)</c:v>
                </c:pt>
                <c:pt idx="20">
                  <c:v>Taikos B 2015 (n=15)</c:v>
                </c:pt>
                <c:pt idx="21">
                  <c:v>Taikos B 2017 (n=10)</c:v>
                </c:pt>
                <c:pt idx="22">
                  <c:v>Pilaitės B 2015 (n=29)</c:v>
                </c:pt>
                <c:pt idx="23">
                  <c:v>PRO 2017 (n=16)</c:v>
                </c:pt>
                <c:pt idx="24">
                  <c:v>Pilaitės B 2008-2009-2010 (n=11)</c:v>
                </c:pt>
                <c:pt idx="25">
                  <c:v>Taikos B 2014 (n=13)</c:v>
                </c:pt>
                <c:pt idx="26">
                  <c:v>Taikos B 2016 (n=13)</c:v>
                </c:pt>
                <c:pt idx="27">
                  <c:v>Gerosios Vilties B 2014 (n=20)</c:v>
                </c:pt>
                <c:pt idx="28">
                  <c:v>Pilaitės B 2013 (n=18)</c:v>
                </c:pt>
                <c:pt idx="29">
                  <c:v>Rinktinės 2008-2009 (n=4)</c:v>
                </c:pt>
                <c:pt idx="30">
                  <c:v>Sausio 13-osios B 2016 (n=8)</c:v>
                </c:pt>
                <c:pt idx="31">
                  <c:v>Taikos M 2014-2015 (n=6)</c:v>
                </c:pt>
                <c:pt idx="32">
                  <c:v>Rinktinės 2012 (n=19)</c:v>
                </c:pt>
                <c:pt idx="33">
                  <c:v>Pilaitės B 2017 (n=15)</c:v>
                </c:pt>
                <c:pt idx="34">
                  <c:v>Pilaitės B 2016 (n=22)</c:v>
                </c:pt>
                <c:pt idx="35">
                  <c:v>Pilaitės B 2014 (n=21)</c:v>
                </c:pt>
                <c:pt idx="36">
                  <c:v>Taikos B 2011-2012 (n=22)</c:v>
                </c:pt>
                <c:pt idx="37">
                  <c:v>Karsavino B 2014-2015 (n=12)</c:v>
                </c:pt>
                <c:pt idx="38">
                  <c:v>Pilaitės M 2010-2011 (n=10)</c:v>
                </c:pt>
                <c:pt idx="39">
                  <c:v>Pilaitės M 2014-2015 (n=8)</c:v>
                </c:pt>
                <c:pt idx="40">
                  <c:v>Sausio 13-osios B 2017 (n=8)</c:v>
                </c:pt>
                <c:pt idx="41">
                  <c:v>Rinktinės 2010 (n=12)</c:v>
                </c:pt>
                <c:pt idx="42">
                  <c:v>Karsavino B 2016 (n=9)</c:v>
                </c:pt>
                <c:pt idx="43">
                  <c:v>K.Gedimino B 2013 (n=6)</c:v>
                </c:pt>
                <c:pt idx="44">
                  <c:v>K.Gedimino B 2017 (n=10)</c:v>
                </c:pt>
                <c:pt idx="45">
                  <c:v>Pilaitės R 2011 (n=13)</c:v>
                </c:pt>
                <c:pt idx="46">
                  <c:v>Pelėdos B 2017-2018 (n=9)</c:v>
                </c:pt>
                <c:pt idx="47">
                  <c:v>K.Gedimino B 2010-2012 (n=5)</c:v>
                </c:pt>
                <c:pt idx="48">
                  <c:v>K.Gedimino B 2016 (n=15)</c:v>
                </c:pt>
                <c:pt idx="49">
                  <c:v>Gerosios Vilties B 2015 (n=12)</c:v>
                </c:pt>
                <c:pt idx="50">
                  <c:v>Karsavino B 2017 (n=3)</c:v>
                </c:pt>
              </c:strCache>
            </c:strRef>
          </c:cat>
          <c:val>
            <c:numRef>
              <c:f>Sheet1!$B$2:$B$52</c:f>
              <c:numCache>
                <c:formatCode>0.0</c:formatCode>
                <c:ptCount val="51"/>
                <c:pt idx="0">
                  <c:v>4</c:v>
                </c:pt>
                <c:pt idx="1">
                  <c:v>3.9411764705882355</c:v>
                </c:pt>
                <c:pt idx="2">
                  <c:v>3.9285714285714288</c:v>
                </c:pt>
                <c:pt idx="3">
                  <c:v>3.8571428571428568</c:v>
                </c:pt>
                <c:pt idx="4">
                  <c:v>3.8571428571428568</c:v>
                </c:pt>
                <c:pt idx="5">
                  <c:v>3.8124999999999996</c:v>
                </c:pt>
                <c:pt idx="6">
                  <c:v>3.7857142857142856</c:v>
                </c:pt>
                <c:pt idx="7">
                  <c:v>3.7777777777777781</c:v>
                </c:pt>
                <c:pt idx="8">
                  <c:v>3.75</c:v>
                </c:pt>
                <c:pt idx="9">
                  <c:v>3.7499999999999996</c:v>
                </c:pt>
                <c:pt idx="10">
                  <c:v>3.7499999999999996</c:v>
                </c:pt>
                <c:pt idx="11">
                  <c:v>3.7333333333333325</c:v>
                </c:pt>
                <c:pt idx="12">
                  <c:v>3.7272727272727271</c:v>
                </c:pt>
                <c:pt idx="13">
                  <c:v>3.7058823529411762</c:v>
                </c:pt>
                <c:pt idx="14">
                  <c:v>3.6999999999999993</c:v>
                </c:pt>
                <c:pt idx="15">
                  <c:v>3.6666666666666665</c:v>
                </c:pt>
                <c:pt idx="16">
                  <c:v>3.6666666666666665</c:v>
                </c:pt>
                <c:pt idx="17">
                  <c:v>3.6666666666666665</c:v>
                </c:pt>
                <c:pt idx="18">
                  <c:v>3.6666666666666665</c:v>
                </c:pt>
                <c:pt idx="19">
                  <c:v>3.615384615384615</c:v>
                </c:pt>
                <c:pt idx="20">
                  <c:v>3.5999999999999996</c:v>
                </c:pt>
                <c:pt idx="21">
                  <c:v>3.5999999999999996</c:v>
                </c:pt>
                <c:pt idx="22">
                  <c:v>3.5862068965517238</c:v>
                </c:pt>
                <c:pt idx="23">
                  <c:v>3.5625000000000004</c:v>
                </c:pt>
                <c:pt idx="24">
                  <c:v>3.5454545454545454</c:v>
                </c:pt>
                <c:pt idx="25">
                  <c:v>3.5384615384615388</c:v>
                </c:pt>
                <c:pt idx="26">
                  <c:v>3.5384615384615383</c:v>
                </c:pt>
                <c:pt idx="27">
                  <c:v>3.5</c:v>
                </c:pt>
                <c:pt idx="28">
                  <c:v>3.5</c:v>
                </c:pt>
                <c:pt idx="29">
                  <c:v>3.5</c:v>
                </c:pt>
                <c:pt idx="30">
                  <c:v>3.5</c:v>
                </c:pt>
                <c:pt idx="31">
                  <c:v>3.5</c:v>
                </c:pt>
                <c:pt idx="32">
                  <c:v>3.4736842105263155</c:v>
                </c:pt>
                <c:pt idx="33">
                  <c:v>3.4666666666666672</c:v>
                </c:pt>
                <c:pt idx="34">
                  <c:v>3.4545454545454546</c:v>
                </c:pt>
                <c:pt idx="35">
                  <c:v>3.4285714285714288</c:v>
                </c:pt>
                <c:pt idx="36">
                  <c:v>3.4285714285714288</c:v>
                </c:pt>
                <c:pt idx="37">
                  <c:v>3.416666666666667</c:v>
                </c:pt>
                <c:pt idx="38">
                  <c:v>3.4000000000000004</c:v>
                </c:pt>
                <c:pt idx="39">
                  <c:v>3.375</c:v>
                </c:pt>
                <c:pt idx="40">
                  <c:v>3.375</c:v>
                </c:pt>
                <c:pt idx="41">
                  <c:v>3.3333333333333339</c:v>
                </c:pt>
                <c:pt idx="42">
                  <c:v>3.3333333333333335</c:v>
                </c:pt>
                <c:pt idx="43">
                  <c:v>3.333333333333333</c:v>
                </c:pt>
                <c:pt idx="44">
                  <c:v>3.3000000000000003</c:v>
                </c:pt>
                <c:pt idx="45">
                  <c:v>3.2307692307692308</c:v>
                </c:pt>
                <c:pt idx="46">
                  <c:v>3.2222222222222223</c:v>
                </c:pt>
                <c:pt idx="47">
                  <c:v>3.2</c:v>
                </c:pt>
                <c:pt idx="48">
                  <c:v>3.2</c:v>
                </c:pt>
                <c:pt idx="49">
                  <c:v>3.166666666666667</c:v>
                </c:pt>
                <c:pt idx="5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A0A-48EC-8E8D-5CD86AB173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98534144"/>
        <c:axId val="98535680"/>
      </c:barChart>
      <c:catAx>
        <c:axId val="9853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535680"/>
        <c:crosses val="autoZero"/>
        <c:auto val="1"/>
        <c:lblAlgn val="ctr"/>
        <c:lblOffset val="100"/>
        <c:noMultiLvlLbl val="0"/>
      </c:catAx>
      <c:valAx>
        <c:axId val="98535680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one"/>
        <c:crossAx val="98534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353599721814599"/>
          <c:y val="0.42372145583284071"/>
          <c:w val="0.63618782156090248"/>
          <c:h val="0.45449920005654221"/>
        </c:manualLayout>
      </c:layout>
      <c:barChart>
        <c:barDir val="bar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Labai nepatinka, nepatinka (1-2 balai)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069C-4220-B439-1D95D55FD41A}"/>
              </c:ext>
            </c:extLst>
          </c:dPt>
          <c:dLbls>
            <c:dLbl>
              <c:idx val="0"/>
              <c:layout>
                <c:manualLayout>
                  <c:x val="-1.2489234181794866E-2"/>
                  <c:y val="6.587532705327645E-2"/>
                </c:manualLayout>
              </c:layout>
              <c:spPr>
                <a:solidFill>
                  <a:srgbClr val="C00000"/>
                </a:solidFill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69C-4220-B439-1D95D55FD4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Labai patinka (n=489)</c:v>
                </c:pt>
                <c:pt idx="1">
                  <c:v>Patinka (n=107)</c:v>
                </c:pt>
                <c:pt idx="2">
                  <c:v>Labai nepatinka, nepatinka (n=9)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 formatCode="0.0%">
                  <c:v>2.0449897750511249E-3</c:v>
                </c:pt>
                <c:pt idx="1">
                  <c:v>4.716981132075472E-2</c:v>
                </c:pt>
                <c:pt idx="2">
                  <c:v>0.22222222222222221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9C-4220-B439-1D95D55FD41A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Patinka (3 balai)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Labai patinka (n=489)</c:v>
                </c:pt>
                <c:pt idx="1">
                  <c:v>Patinka (n=107)</c:v>
                </c:pt>
                <c:pt idx="2">
                  <c:v>Labai nepatinka, nepatinka (n=9)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0.1329243353783231</c:v>
                </c:pt>
                <c:pt idx="1">
                  <c:v>0.47169811320754718</c:v>
                </c:pt>
                <c:pt idx="2">
                  <c:v>0.66666666666666674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9C-4220-B439-1D95D55FD4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Labai patinka (4 balai)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Labai patinka (n=489)</c:v>
                </c:pt>
                <c:pt idx="1">
                  <c:v>Patinka (n=107)</c:v>
                </c:pt>
                <c:pt idx="2">
                  <c:v>Labai nepatinka, nepatinka (n=9)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0.86503067484662577</c:v>
                </c:pt>
                <c:pt idx="1">
                  <c:v>0.48113207547169812</c:v>
                </c:pt>
                <c:pt idx="2">
                  <c:v>0.1111111111111111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69C-4220-B439-1D95D55FD4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64518016"/>
        <c:axId val="64519552"/>
      </c:barChart>
      <c:catAx>
        <c:axId val="645180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519552"/>
        <c:crosses val="autoZero"/>
        <c:auto val="1"/>
        <c:lblAlgn val="ctr"/>
        <c:lblOffset val="100"/>
        <c:noMultiLvlLbl val="0"/>
      </c:catAx>
      <c:valAx>
        <c:axId val="64519552"/>
        <c:scaling>
          <c:orientation val="minMax"/>
          <c:max val="1"/>
          <c:min val="0"/>
        </c:scaling>
        <c:delete val="1"/>
        <c:axPos val="t"/>
        <c:numFmt formatCode="0%" sourceLinked="0"/>
        <c:majorTickMark val="out"/>
        <c:minorTickMark val="none"/>
        <c:tickLblPos val="nextTo"/>
        <c:crossAx val="64518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7895522737388382"/>
          <c:y val="0"/>
          <c:w val="0.52226221676966478"/>
          <c:h val="0.30623943952372656"/>
        </c:manualLayout>
      </c:layout>
      <c:overlay val="0"/>
      <c:txPr>
        <a:bodyPr/>
        <a:lstStyle/>
        <a:p>
          <a:pPr>
            <a:defRPr sz="105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353599721814599"/>
          <c:y val="0.42372145583284071"/>
          <c:w val="0.63618782156090248"/>
          <c:h val="0.45449920005654221"/>
        </c:manualLayout>
      </c:layout>
      <c:barChart>
        <c:barDir val="bar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Labai nepatinka, nepatinka (1-2 balai)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F9A-4194-8FC0-1BB5105583C9}"/>
              </c:ext>
            </c:extLst>
          </c:dPt>
          <c:dLbls>
            <c:dLbl>
              <c:idx val="0"/>
              <c:layout>
                <c:manualLayout>
                  <c:x val="2.4978468363589731E-3"/>
                  <c:y val="6.0386148718305603E-2"/>
                </c:manualLayout>
              </c:layout>
              <c:spPr>
                <a:solidFill>
                  <a:srgbClr val="C00000"/>
                </a:solidFill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F9A-4194-8FC0-1BB5105583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Labai patinka (n=489)</c:v>
                </c:pt>
                <c:pt idx="1">
                  <c:v>Patinka (n=107)</c:v>
                </c:pt>
                <c:pt idx="2">
                  <c:v>Labai nepatinka, nepatinka (n=9)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2.2774327122153212E-2</c:v>
                </c:pt>
                <c:pt idx="1">
                  <c:v>9.4339622641509441E-2</c:v>
                </c:pt>
                <c:pt idx="2">
                  <c:v>0.55555555555555558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9A-4194-8FC0-1BB5105583C9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Patinka (3 balai)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Labai patinka (n=489)</c:v>
                </c:pt>
                <c:pt idx="1">
                  <c:v>Patinka (n=107)</c:v>
                </c:pt>
                <c:pt idx="2">
                  <c:v>Labai nepatinka, nepatinka (n=9)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0.34575569358178049</c:v>
                </c:pt>
                <c:pt idx="1">
                  <c:v>0.55660377358490565</c:v>
                </c:pt>
                <c:pt idx="2">
                  <c:v>0.44444444444444442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9A-4194-8FC0-1BB5105583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Labai patinka (4 balai)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Labai patinka (n=489)</c:v>
                </c:pt>
                <c:pt idx="1">
                  <c:v>Patinka (n=107)</c:v>
                </c:pt>
                <c:pt idx="2">
                  <c:v>Labai nepatinka, nepatinka (n=9)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0.6314699792960663</c:v>
                </c:pt>
                <c:pt idx="1">
                  <c:v>0.34905660377358494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A-4194-8FC0-1BB5105583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64518016"/>
        <c:axId val="64519552"/>
      </c:barChart>
      <c:catAx>
        <c:axId val="645180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519552"/>
        <c:crosses val="autoZero"/>
        <c:auto val="1"/>
        <c:lblAlgn val="ctr"/>
        <c:lblOffset val="100"/>
        <c:noMultiLvlLbl val="0"/>
      </c:catAx>
      <c:valAx>
        <c:axId val="64519552"/>
        <c:scaling>
          <c:orientation val="minMax"/>
          <c:max val="1"/>
          <c:min val="0"/>
        </c:scaling>
        <c:delete val="1"/>
        <c:axPos val="t"/>
        <c:numFmt formatCode="0%" sourceLinked="0"/>
        <c:majorTickMark val="out"/>
        <c:minorTickMark val="none"/>
        <c:tickLblPos val="nextTo"/>
        <c:crossAx val="64518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1892077675562739"/>
          <c:y val="5.4896105877730375E-3"/>
          <c:w val="0.52226221676966478"/>
          <c:h val="0.30623943952372656"/>
        </c:manualLayout>
      </c:layout>
      <c:overlay val="0"/>
      <c:txPr>
        <a:bodyPr/>
        <a:lstStyle/>
        <a:p>
          <a:pPr>
            <a:defRPr sz="105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10381503817871"/>
          <c:y val="0.42372142863009143"/>
          <c:w val="0.63618782156090248"/>
          <c:h val="0.45449920005654221"/>
        </c:manualLayout>
      </c:layout>
      <c:barChart>
        <c:barDir val="bar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Labai negeras, negeras (1-2 balai)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8771-4F8F-BD4A-C62ED9265FD9}"/>
              </c:ext>
            </c:extLst>
          </c:dPt>
          <c:dLbls>
            <c:dLbl>
              <c:idx val="0"/>
              <c:layout>
                <c:manualLayout>
                  <c:x val="-1.2489234181794866E-2"/>
                  <c:y val="6.587532705327645E-2"/>
                </c:manualLayout>
              </c:layout>
              <c:spPr>
                <a:solidFill>
                  <a:srgbClr val="C00000"/>
                </a:solidFill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71-4F8F-BD4A-C62ED9265F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Labai patinka (n=489)</c:v>
                </c:pt>
                <c:pt idx="1">
                  <c:v>Patinka (n=107)</c:v>
                </c:pt>
                <c:pt idx="2">
                  <c:v>Labai nepatinka, nepatinka (n=9)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1.8442622950819672E-2</c:v>
                </c:pt>
                <c:pt idx="1">
                  <c:v>5.6074766355140186E-2</c:v>
                </c:pt>
                <c:pt idx="2">
                  <c:v>0.22222222222222221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71-4F8F-BD4A-C62ED9265FD9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Geras (3 balai)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Labai patinka (n=489)</c:v>
                </c:pt>
                <c:pt idx="1">
                  <c:v>Patinka (n=107)</c:v>
                </c:pt>
                <c:pt idx="2">
                  <c:v>Labai nepatinka, nepatinka (n=9)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0.32377049180327866</c:v>
                </c:pt>
                <c:pt idx="1">
                  <c:v>0.63551401869158886</c:v>
                </c:pt>
                <c:pt idx="2">
                  <c:v>0.66666666666666674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71-4F8F-BD4A-C62ED9265F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Labai geras (4 balai)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Labai patinka (n=489)</c:v>
                </c:pt>
                <c:pt idx="1">
                  <c:v>Patinka (n=107)</c:v>
                </c:pt>
                <c:pt idx="2">
                  <c:v>Labai nepatinka, nepatinka (n=9)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0.65778688524590168</c:v>
                </c:pt>
                <c:pt idx="1">
                  <c:v>0.30841121495327101</c:v>
                </c:pt>
                <c:pt idx="2">
                  <c:v>0.1111111111111111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71-4F8F-BD4A-C62ED9265F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64518016"/>
        <c:axId val="64519552"/>
      </c:barChart>
      <c:catAx>
        <c:axId val="645180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519552"/>
        <c:crosses val="autoZero"/>
        <c:auto val="1"/>
        <c:lblAlgn val="ctr"/>
        <c:lblOffset val="100"/>
        <c:noMultiLvlLbl val="0"/>
      </c:catAx>
      <c:valAx>
        <c:axId val="64519552"/>
        <c:scaling>
          <c:orientation val="minMax"/>
          <c:max val="1"/>
          <c:min val="0"/>
        </c:scaling>
        <c:delete val="1"/>
        <c:axPos val="t"/>
        <c:numFmt formatCode="0%" sourceLinked="0"/>
        <c:majorTickMark val="out"/>
        <c:minorTickMark val="none"/>
        <c:tickLblPos val="nextTo"/>
        <c:crossAx val="64518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7895522737388382"/>
          <c:y val="0"/>
          <c:w val="0.52226221676966478"/>
          <c:h val="0.30623943952372656"/>
        </c:manualLayout>
      </c:layout>
      <c:overlay val="0"/>
      <c:txPr>
        <a:bodyPr/>
        <a:lstStyle/>
        <a:p>
          <a:pPr>
            <a:defRPr sz="105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353599721814599"/>
          <c:y val="0.42372145583284071"/>
          <c:w val="0.63618782156090248"/>
          <c:h val="0.45449920005654221"/>
        </c:manualLayout>
      </c:layout>
      <c:barChart>
        <c:barDir val="bar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Labai nepatinka, nepatinka (1-2 balai)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940B-4B41-AD08-80400EC1A986}"/>
              </c:ext>
            </c:extLst>
          </c:dPt>
          <c:dLbls>
            <c:dLbl>
              <c:idx val="0"/>
              <c:layout>
                <c:manualLayout>
                  <c:x val="2.4978468363589731E-3"/>
                  <c:y val="6.0386148718305603E-2"/>
                </c:manualLayout>
              </c:layout>
              <c:spPr>
                <a:solidFill>
                  <a:srgbClr val="C00000"/>
                </a:solidFill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0B-4B41-AD08-80400EC1A9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Labai patinka (n=489)</c:v>
                </c:pt>
                <c:pt idx="1">
                  <c:v>Patinka (n=107)</c:v>
                </c:pt>
                <c:pt idx="2">
                  <c:v>Labai nepatinka, nepatinka (n=9)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2.268041237113402E-2</c:v>
                </c:pt>
                <c:pt idx="1">
                  <c:v>0.14150943396226415</c:v>
                </c:pt>
                <c:pt idx="2">
                  <c:v>0.1111111111111111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0B-4B41-AD08-80400EC1A986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Patinka (3 balai)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Labai patinka (n=489)</c:v>
                </c:pt>
                <c:pt idx="1">
                  <c:v>Patinka (n=107)</c:v>
                </c:pt>
                <c:pt idx="2">
                  <c:v>Labai nepatinka, nepatinka (n=9)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0.19587628865979384</c:v>
                </c:pt>
                <c:pt idx="1">
                  <c:v>0.26415094339622641</c:v>
                </c:pt>
                <c:pt idx="2">
                  <c:v>0.33333333333333337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40B-4B41-AD08-80400EC1A98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Labai patinka (4 balai)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Labai patinka (n=489)</c:v>
                </c:pt>
                <c:pt idx="1">
                  <c:v>Patinka (n=107)</c:v>
                </c:pt>
                <c:pt idx="2">
                  <c:v>Labai nepatinka, nepatinka (n=9)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0.78144329896907228</c:v>
                </c:pt>
                <c:pt idx="1">
                  <c:v>0.59433962264150941</c:v>
                </c:pt>
                <c:pt idx="2">
                  <c:v>0.55555555555555558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0B-4B41-AD08-80400EC1A9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64518016"/>
        <c:axId val="64519552"/>
      </c:barChart>
      <c:catAx>
        <c:axId val="645180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519552"/>
        <c:crosses val="autoZero"/>
        <c:auto val="1"/>
        <c:lblAlgn val="ctr"/>
        <c:lblOffset val="100"/>
        <c:noMultiLvlLbl val="0"/>
      </c:catAx>
      <c:valAx>
        <c:axId val="64519552"/>
        <c:scaling>
          <c:orientation val="minMax"/>
          <c:max val="1"/>
          <c:min val="0"/>
        </c:scaling>
        <c:delete val="1"/>
        <c:axPos val="t"/>
        <c:numFmt formatCode="0%" sourceLinked="0"/>
        <c:majorTickMark val="out"/>
        <c:minorTickMark val="none"/>
        <c:tickLblPos val="nextTo"/>
        <c:crossAx val="64518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1892077675562739"/>
          <c:y val="5.4896105877730375E-3"/>
          <c:w val="0.52226221676966478"/>
          <c:h val="0.30623943952372656"/>
        </c:manualLayout>
      </c:layout>
      <c:overlay val="0"/>
      <c:txPr>
        <a:bodyPr/>
        <a:lstStyle/>
        <a:p>
          <a:pPr>
            <a:defRPr sz="105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340ADD-A5D0-44A7-B794-149B66CB3BF5}" type="datetimeFigureOut">
              <a:rPr lang="en-US" smtClean="0"/>
              <a:t>6/27/25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148661-D592-4F39-82DD-0A827F9BA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740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BEE4DD-BFE7-489F-98B4-B80B87CBB7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6006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BEE4DD-BFE7-489F-98B4-B80B87CBB7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7394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BEE4DD-BFE7-489F-98B4-B80B87CBB7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0839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717F8-E5E4-4F0A-A9D7-F81C16EC4D29}" type="datetimeFigureOut">
              <a:rPr lang="en-US" smtClean="0"/>
              <a:pPr/>
              <a:t>6/27/25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A7D7A-EBFE-40D1-8EA8-2B369C83B0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66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717F8-E5E4-4F0A-A9D7-F81C16EC4D29}" type="datetimeFigureOut">
              <a:rPr lang="en-US" smtClean="0"/>
              <a:pPr/>
              <a:t>6/27/25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A7D7A-EBFE-40D1-8EA8-2B369C83B00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4-8X8.jpg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>
          <a:xfrm>
            <a:off x="10871201" y="457200"/>
            <a:ext cx="1036289" cy="79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743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717F8-E5E4-4F0A-A9D7-F81C16EC4D29}" type="datetimeFigureOut">
              <a:rPr lang="en-US" smtClean="0"/>
              <a:pPr/>
              <a:t>6/27/25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A7D7A-EBFE-40D1-8EA8-2B369C83B0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827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717F8-E5E4-4F0A-A9D7-F81C16EC4D29}" type="datetimeFigureOut">
              <a:rPr lang="en-US" smtClean="0"/>
              <a:pPr/>
              <a:t>6/27/25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A7D7A-EBFE-40D1-8EA8-2B369C83B0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35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717F8-E5E4-4F0A-A9D7-F81C16EC4D29}" type="datetimeFigureOut">
              <a:rPr lang="en-US" smtClean="0"/>
              <a:pPr/>
              <a:t>6/27/25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A7D7A-EBFE-40D1-8EA8-2B369C83B0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120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717F8-E5E4-4F0A-A9D7-F81C16EC4D29}" type="datetimeFigureOut">
              <a:rPr lang="en-US" smtClean="0"/>
              <a:pPr/>
              <a:t>6/27/25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A7D7A-EBFE-40D1-8EA8-2B369C83B0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394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717F8-E5E4-4F0A-A9D7-F81C16EC4D29}" type="datetimeFigureOut">
              <a:rPr lang="en-US" smtClean="0"/>
              <a:pPr/>
              <a:t>6/27/25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A7D7A-EBFE-40D1-8EA8-2B369C83B0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818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717F8-E5E4-4F0A-A9D7-F81C16EC4D29}" type="datetimeFigureOut">
              <a:rPr lang="en-US" smtClean="0"/>
              <a:pPr/>
              <a:t>6/27/25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A7D7A-EBFE-40D1-8EA8-2B369C83B0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722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717F8-E5E4-4F0A-A9D7-F81C16EC4D29}" type="datetimeFigureOut">
              <a:rPr lang="en-US" smtClean="0"/>
              <a:pPr/>
              <a:t>6/27/25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A7D7A-EBFE-40D1-8EA8-2B369C83B0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314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717F8-E5E4-4F0A-A9D7-F81C16EC4D29}" type="datetimeFigureOut">
              <a:rPr lang="en-US" smtClean="0"/>
              <a:pPr/>
              <a:t>6/27/25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A7D7A-EBFE-40D1-8EA8-2B369C83B0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517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717F8-E5E4-4F0A-A9D7-F81C16EC4D29}" type="datetimeFigureOut">
              <a:rPr lang="en-US" smtClean="0"/>
              <a:pPr/>
              <a:t>6/27/25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A7D7A-EBFE-40D1-8EA8-2B369C83B0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565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717F8-E5E4-4F0A-A9D7-F81C16EC4D29}" type="datetimeFigureOut">
              <a:rPr lang="en-US" smtClean="0"/>
              <a:pPr/>
              <a:t>6/27/25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A7D7A-EBFE-40D1-8EA8-2B369C83B0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66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jpg"/><Relationship Id="rId7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chart" Target="../charts/chart3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g"/><Relationship Id="rId5" Type="http://schemas.openxmlformats.org/officeDocument/2006/relationships/image" Target="../media/image1.jpeg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chart" Target="../charts/chart5.xml"/><Relationship Id="rId7" Type="http://schemas.openxmlformats.org/officeDocument/2006/relationships/chart" Target="../charts/chart6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g"/><Relationship Id="rId5" Type="http://schemas.openxmlformats.org/officeDocument/2006/relationships/image" Target="../media/image1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9.xml"/><Relationship Id="rId5" Type="http://schemas.openxmlformats.org/officeDocument/2006/relationships/image" Target="../media/image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g"/><Relationship Id="rId4" Type="http://schemas.openxmlformats.org/officeDocument/2006/relationships/chart" Target="../charts/char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13.xml"/><Relationship Id="rId5" Type="http://schemas.openxmlformats.org/officeDocument/2006/relationships/image" Target="../media/image7.jp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chart" Target="../charts/chart1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21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23.xml"/><Relationship Id="rId4" Type="http://schemas.openxmlformats.org/officeDocument/2006/relationships/chart" Target="../charts/char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25.xml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hart" Target="../charts/chart29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28.xml"/><Relationship Id="rId5" Type="http://schemas.openxmlformats.org/officeDocument/2006/relationships/chart" Target="../charts/chart27.xml"/><Relationship Id="rId4" Type="http://schemas.openxmlformats.org/officeDocument/2006/relationships/chart" Target="../charts/chart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AD906DA-A179-BC2F-1AD4-FDFBC588C206}"/>
              </a:ext>
            </a:extLst>
          </p:cNvPr>
          <p:cNvSpPr/>
          <p:nvPr/>
        </p:nvSpPr>
        <p:spPr>
          <a:xfrm>
            <a:off x="215269" y="154170"/>
            <a:ext cx="6704005" cy="6552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0885" y="475505"/>
            <a:ext cx="4705943" cy="4018341"/>
          </a:xfrm>
          <a:noFill/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4800" dirty="0">
                <a:solidFill>
                  <a:schemeClr val="bg1"/>
                </a:solidFill>
              </a:rPr>
              <a:t>M</a:t>
            </a:r>
            <a:r>
              <a:rPr lang="lt-LT" sz="4800" dirty="0" err="1">
                <a:solidFill>
                  <a:schemeClr val="bg1"/>
                </a:solidFill>
              </a:rPr>
              <a:t>ažųjų</a:t>
            </a:r>
            <a:r>
              <a:rPr lang="lt-LT" sz="4800" dirty="0">
                <a:solidFill>
                  <a:schemeClr val="bg1"/>
                </a:solidFill>
              </a:rPr>
              <a:t> futbolininkų apklausa </a:t>
            </a:r>
            <a:br>
              <a:rPr lang="en-GB" sz="4800" dirty="0">
                <a:solidFill>
                  <a:schemeClr val="bg1"/>
                </a:solidFill>
              </a:rPr>
            </a:br>
            <a:r>
              <a:rPr lang="lt-LT" sz="4800" dirty="0">
                <a:solidFill>
                  <a:schemeClr val="bg1"/>
                </a:solidFill>
              </a:rPr>
              <a:t>Futbolo </a:t>
            </a:r>
            <a:r>
              <a:rPr lang="lt-LT" sz="4800" dirty="0" err="1">
                <a:solidFill>
                  <a:schemeClr val="bg1"/>
                </a:solidFill>
              </a:rPr>
              <a:t>klub</a:t>
            </a:r>
            <a:r>
              <a:rPr lang="en-GB" sz="4800" dirty="0">
                <a:solidFill>
                  <a:schemeClr val="bg1"/>
                </a:solidFill>
              </a:rPr>
              <a:t>as</a:t>
            </a:r>
            <a:r>
              <a:rPr lang="lt-LT" sz="4800" dirty="0">
                <a:solidFill>
                  <a:schemeClr val="bg1"/>
                </a:solidFill>
              </a:rPr>
              <a:t> „Ataka“</a:t>
            </a:r>
            <a:r>
              <a:rPr lang="en-GB" sz="4800" dirty="0">
                <a:solidFill>
                  <a:schemeClr val="bg1"/>
                </a:solidFill>
              </a:rPr>
              <a:t>, V</a:t>
            </a:r>
            <a:r>
              <a:rPr lang="lt-LT" sz="4800" dirty="0" err="1">
                <a:solidFill>
                  <a:schemeClr val="bg1"/>
                </a:solidFill>
              </a:rPr>
              <a:t>šĮ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2836" y="4575342"/>
            <a:ext cx="4705943" cy="1421068"/>
          </a:xfrm>
          <a:noFill/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2025</a:t>
            </a:r>
            <a:r>
              <a:rPr lang="lt-LT" dirty="0">
                <a:solidFill>
                  <a:schemeClr val="bg1"/>
                </a:solidFill>
              </a:rPr>
              <a:t> m.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lt-LT" dirty="0">
                <a:solidFill>
                  <a:schemeClr val="bg1"/>
                </a:solidFill>
              </a:rPr>
              <a:t>gegužė-birželis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 descr="A person kicking a football ball&#10;&#10;Description automatically generated">
            <a:extLst>
              <a:ext uri="{FF2B5EF4-FFF2-40B4-BE49-F238E27FC236}">
                <a16:creationId xmlns:a16="http://schemas.microsoft.com/office/drawing/2014/main" id="{82CCFA9C-9A78-ABEC-2F5C-7F4DB3F2FF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0" t="18611" r="18889" b="18473"/>
          <a:stretch/>
        </p:blipFill>
        <p:spPr>
          <a:xfrm>
            <a:off x="7070300" y="154170"/>
            <a:ext cx="4801907" cy="655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3760"/>
            <a:ext cx="12192000" cy="684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690577" y="161449"/>
            <a:ext cx="7792596" cy="565977"/>
          </a:xfrm>
        </p:spPr>
        <p:txBody>
          <a:bodyPr>
            <a:normAutofit/>
          </a:bodyPr>
          <a:lstStyle/>
          <a:p>
            <a:pPr algn="l"/>
            <a:r>
              <a:rPr lang="lt-LT" sz="2800" dirty="0">
                <a:solidFill>
                  <a:schemeClr val="bg1"/>
                </a:solidFill>
              </a:rPr>
              <a:t>Tyrimo klausimai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6" name="Picture 5" descr="4-8X8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11332175" y="25695"/>
            <a:ext cx="691401" cy="709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36324" y="5514470"/>
            <a:ext cx="6864835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lt-LT" sz="1600" i="1" dirty="0">
                <a:solidFill>
                  <a:srgbClr val="1F497D">
                    <a:lumMod val="50000"/>
                  </a:srgbClr>
                </a:solidFill>
                <a:latin typeface="Calibri"/>
              </a:rPr>
              <a:t>Tyrimo laikas – </a:t>
            </a:r>
            <a:r>
              <a:rPr lang="en-US" sz="1600" i="1" dirty="0">
                <a:solidFill>
                  <a:srgbClr val="1F497D">
                    <a:lumMod val="50000"/>
                  </a:srgbClr>
                </a:solidFill>
                <a:latin typeface="Calibri"/>
              </a:rPr>
              <a:t>202</a:t>
            </a:r>
            <a:r>
              <a:rPr lang="lt-LT" sz="1600" i="1" dirty="0">
                <a:solidFill>
                  <a:srgbClr val="1F497D">
                    <a:lumMod val="50000"/>
                  </a:srgbClr>
                </a:solidFill>
                <a:latin typeface="Calibri"/>
              </a:rPr>
              <a:t>5 gegužė-birželis</a:t>
            </a: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lt-LT" sz="1600" i="1" dirty="0">
                <a:solidFill>
                  <a:srgbClr val="1F497D">
                    <a:lumMod val="50000"/>
                  </a:srgbClr>
                </a:solidFill>
                <a:latin typeface="Calibri"/>
              </a:rPr>
              <a:t>Tyrimo imtis  </a:t>
            </a:r>
            <a:r>
              <a:rPr lang="en-US" sz="1600" i="1" dirty="0">
                <a:solidFill>
                  <a:srgbClr val="1F497D">
                    <a:lumMod val="50000"/>
                  </a:srgbClr>
                </a:solidFill>
                <a:latin typeface="Calibri"/>
              </a:rPr>
              <a:t>- </a:t>
            </a:r>
            <a:r>
              <a:rPr lang="lt-LT" sz="1600" i="1" dirty="0">
                <a:solidFill>
                  <a:srgbClr val="1F497D">
                    <a:lumMod val="50000"/>
                  </a:srgbClr>
                </a:solidFill>
                <a:latin typeface="Calibri"/>
              </a:rPr>
              <a:t>606</a:t>
            </a:r>
            <a:r>
              <a:rPr lang="en-US" sz="1600" i="1" dirty="0">
                <a:solidFill>
                  <a:srgbClr val="1F497D">
                    <a:lumMod val="50000"/>
                  </a:srgbClr>
                </a:solidFill>
                <a:latin typeface="Calibri"/>
              </a:rPr>
              <a:t> </a:t>
            </a:r>
            <a:r>
              <a:rPr lang="lt-LT" sz="1600" i="1" dirty="0">
                <a:solidFill>
                  <a:srgbClr val="1F497D">
                    <a:lumMod val="50000"/>
                  </a:srgbClr>
                </a:solidFill>
                <a:latin typeface="Calibri"/>
              </a:rPr>
              <a:t>futbolo klubo „Ataka“ auklėtiniai, nuo 7 metų</a:t>
            </a:r>
            <a:endParaRPr lang="en-US" sz="1600" i="1" dirty="0">
              <a:solidFill>
                <a:srgbClr val="1F497D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84A8204-4A62-4DF8-92FF-0B79074EEA83}"/>
              </a:ext>
            </a:extLst>
          </p:cNvPr>
          <p:cNvSpPr txBox="1"/>
          <p:nvPr/>
        </p:nvSpPr>
        <p:spPr>
          <a:xfrm>
            <a:off x="8083591" y="2248763"/>
            <a:ext cx="38077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Ar patinka dalyvauti varžybose, </a:t>
            </a:r>
            <a:r>
              <a:rPr lang="en-US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turnyruose</a:t>
            </a:r>
            <a:r>
              <a:rPr lang="lt-LT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?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Calibri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91EABD4-2974-4C38-8E6D-E4C1BA19572A}"/>
              </a:ext>
            </a:extLst>
          </p:cNvPr>
          <p:cNvSpPr txBox="1"/>
          <p:nvPr/>
        </p:nvSpPr>
        <p:spPr>
          <a:xfrm>
            <a:off x="7928793" y="1371601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800" dirty="0">
                <a:solidFill>
                  <a:prstClr val="white"/>
                </a:solidFill>
                <a:latin typeface="Calibri"/>
              </a:rPr>
              <a:t>03</a:t>
            </a:r>
            <a:endParaRPr lang="en-US" sz="4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77F8151-0CB6-4596-8001-1D7C35939479}"/>
              </a:ext>
            </a:extLst>
          </p:cNvPr>
          <p:cNvSpPr txBox="1"/>
          <p:nvPr/>
        </p:nvSpPr>
        <p:spPr>
          <a:xfrm>
            <a:off x="289620" y="2248763"/>
            <a:ext cx="4050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Ar patinka futbolo treniruotės, pratimai?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5829BD9-6252-4F73-A5C7-D617BF7A17F6}"/>
              </a:ext>
            </a:extLst>
          </p:cNvPr>
          <p:cNvSpPr txBox="1"/>
          <p:nvPr/>
        </p:nvSpPr>
        <p:spPr>
          <a:xfrm>
            <a:off x="5157889" y="4564202"/>
            <a:ext cx="21756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Trenerio vertinimai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Calibri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2B10809-2D84-7B6C-9231-4EDF2E9775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5447" y="1478651"/>
            <a:ext cx="1199225" cy="80488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BF543D3-9031-FF85-DF77-15AC43D1D5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5767" y="1165712"/>
            <a:ext cx="1275236" cy="111782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35F6063-4ADE-73DA-0598-DAE1563C14DC}"/>
              </a:ext>
            </a:extLst>
          </p:cNvPr>
          <p:cNvSpPr/>
          <p:nvPr/>
        </p:nvSpPr>
        <p:spPr>
          <a:xfrm>
            <a:off x="0" y="6284250"/>
            <a:ext cx="12192000" cy="36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1" name="Picture 20" descr="A silhouette of a person kicking a ball&#10;&#10;Description automatically generated">
            <a:extLst>
              <a:ext uri="{FF2B5EF4-FFF2-40B4-BE49-F238E27FC236}">
                <a16:creationId xmlns:a16="http://schemas.microsoft.com/office/drawing/2014/main" id="{624643DB-2656-EDE1-A625-238E9282A9F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88" b="16898"/>
          <a:stretch/>
        </p:blipFill>
        <p:spPr>
          <a:xfrm>
            <a:off x="2415411" y="1336052"/>
            <a:ext cx="1348996" cy="887821"/>
          </a:xfrm>
          <a:prstGeom prst="rect">
            <a:avLst/>
          </a:prstGeom>
        </p:spPr>
      </p:pic>
      <p:pic>
        <p:nvPicPr>
          <p:cNvPr id="23" name="Picture 22" descr="A group of boys playing football&#10;&#10;Description automatically generated">
            <a:extLst>
              <a:ext uri="{FF2B5EF4-FFF2-40B4-BE49-F238E27FC236}">
                <a16:creationId xmlns:a16="http://schemas.microsoft.com/office/drawing/2014/main" id="{1919990C-AC29-5AA6-121F-57E7CABBCB1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19"/>
          <a:stretch/>
        </p:blipFill>
        <p:spPr>
          <a:xfrm>
            <a:off x="5490220" y="3569055"/>
            <a:ext cx="1510939" cy="1044801"/>
          </a:xfrm>
          <a:prstGeom prst="rect">
            <a:avLst/>
          </a:prstGeom>
        </p:spPr>
      </p:pic>
      <p:pic>
        <p:nvPicPr>
          <p:cNvPr id="25" name="Picture 24" descr="A group of people playing football&#10;&#10;Description automatically generated">
            <a:extLst>
              <a:ext uri="{FF2B5EF4-FFF2-40B4-BE49-F238E27FC236}">
                <a16:creationId xmlns:a16="http://schemas.microsoft.com/office/drawing/2014/main" id="{C4384587-65E8-678F-98D6-7B362BB205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099" y="6357919"/>
            <a:ext cx="769185" cy="43266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7217CC2-ED66-CBCB-4CEB-66C0680E39D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4664" b="16998"/>
          <a:stretch/>
        </p:blipFill>
        <p:spPr>
          <a:xfrm>
            <a:off x="4769546" y="1893840"/>
            <a:ext cx="2729441" cy="14922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F9432C37-9925-41B3-B9AD-FDEB4117D2B4}"/>
              </a:ext>
            </a:extLst>
          </p:cNvPr>
          <p:cNvSpPr txBox="1"/>
          <p:nvPr/>
        </p:nvSpPr>
        <p:spPr>
          <a:xfrm>
            <a:off x="8125388" y="871204"/>
            <a:ext cx="3815910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lt-LT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Futbolo klube vyrauja </a:t>
            </a:r>
            <a:r>
              <a:rPr lang="lt-LT" b="1" dirty="0">
                <a:solidFill>
                  <a:srgbClr val="D00054"/>
                </a:solidFill>
                <a:latin typeface="Calibri"/>
              </a:rPr>
              <a:t>pozityvi atmosfera </a:t>
            </a:r>
            <a:r>
              <a:rPr lang="lt-LT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–  bendras trenerio įvertinimas siekia net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3,8</a:t>
            </a:r>
            <a:r>
              <a:rPr lang="lt-LT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 balo (žemiausias atskiro trenerio įvertinimas –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3,6</a:t>
            </a:r>
            <a:r>
              <a:rPr lang="lt-LT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 balo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 </a:t>
            </a:r>
            <a:r>
              <a:rPr lang="lt-LT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iš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4 </a:t>
            </a:r>
            <a:r>
              <a:rPr lang="lt-LT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galimų).</a:t>
            </a:r>
          </a:p>
          <a:p>
            <a:pPr algn="just"/>
            <a:r>
              <a:rPr lang="lt-LT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Aukštai vertinamas ir trenerio gebėjimas aiškiai parodyti pratimus –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2,7</a:t>
            </a:r>
            <a:r>
              <a:rPr lang="lt-LT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 balo iš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3</a:t>
            </a:r>
            <a:r>
              <a:rPr lang="lt-LT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 galimų.</a:t>
            </a:r>
          </a:p>
          <a:p>
            <a:pPr algn="just"/>
            <a:endParaRPr lang="lt-LT" dirty="0">
              <a:solidFill>
                <a:prstClr val="black">
                  <a:lumMod val="75000"/>
                  <a:lumOff val="25000"/>
                </a:prstClr>
              </a:solidFill>
              <a:latin typeface="Calibri"/>
            </a:endParaRPr>
          </a:p>
          <a:p>
            <a:pPr algn="just"/>
            <a:r>
              <a:rPr lang="lt-LT" sz="16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Trenerio vertinimas skirtingose seniūnijose yra panašus.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180DFA-0DF0-9F52-5615-4F5FEF486F88}"/>
              </a:ext>
            </a:extLst>
          </p:cNvPr>
          <p:cNvSpPr/>
          <p:nvPr/>
        </p:nvSpPr>
        <p:spPr>
          <a:xfrm>
            <a:off x="0" y="-1"/>
            <a:ext cx="12192000" cy="684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250016E-C957-3343-7BC7-194EA2D0B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473" y="129700"/>
            <a:ext cx="6240243" cy="565977"/>
          </a:xfrm>
        </p:spPr>
        <p:txBody>
          <a:bodyPr>
            <a:normAutofit/>
          </a:bodyPr>
          <a:lstStyle/>
          <a:p>
            <a:pPr algn="l"/>
            <a:r>
              <a:rPr lang="lt-LT" sz="2800" dirty="0">
                <a:solidFill>
                  <a:schemeClr val="bg1"/>
                </a:solidFill>
              </a:rPr>
              <a:t>PAGRINDINĖS MINTYS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9B6FF33-7C9E-F7D3-FED6-0C81AF9AAB81}"/>
              </a:ext>
            </a:extLst>
          </p:cNvPr>
          <p:cNvSpPr/>
          <p:nvPr/>
        </p:nvSpPr>
        <p:spPr>
          <a:xfrm>
            <a:off x="0" y="6284250"/>
            <a:ext cx="12192000" cy="36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45" name="Picture 44" descr="4-8X8.jpg">
            <a:extLst>
              <a:ext uri="{FF2B5EF4-FFF2-40B4-BE49-F238E27FC236}">
                <a16:creationId xmlns:a16="http://schemas.microsoft.com/office/drawing/2014/main" id="{08BC4D44-9267-DA77-7661-D0F165778294}"/>
              </a:ext>
            </a:extLst>
          </p:cNvPr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11332175" y="25695"/>
            <a:ext cx="691401" cy="709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F1D197AA-41AE-45B9-8EA9-86BFBF25E9D4}"/>
              </a:ext>
            </a:extLst>
          </p:cNvPr>
          <p:cNvSpPr txBox="1"/>
          <p:nvPr/>
        </p:nvSpPr>
        <p:spPr>
          <a:xfrm>
            <a:off x="148180" y="915254"/>
            <a:ext cx="3716624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rgbClr val="004376"/>
                </a:solidFill>
                <a:latin typeface="Calibri"/>
              </a:rPr>
              <a:t>D</a:t>
            </a:r>
            <a:r>
              <a:rPr lang="lt-LT" b="1" dirty="0">
                <a:solidFill>
                  <a:srgbClr val="004376"/>
                </a:solidFill>
                <a:latin typeface="Calibri"/>
              </a:rPr>
              <a:t>idžiajai daugumai „Ataka“ futbolininkų patinka ir eiti į futbolo treniruotes, ir futbolo pratimai</a:t>
            </a:r>
            <a:r>
              <a:rPr lang="lt-LT" dirty="0">
                <a:solidFill>
                  <a:srgbClr val="004376"/>
                </a:solidFill>
                <a:latin typeface="Calibri"/>
              </a:rPr>
              <a:t> </a:t>
            </a:r>
            <a:r>
              <a:rPr lang="lt-LT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- 8 iš 10 vaikų sako, kad jiems labai patinka lankyti futbolą, o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6</a:t>
            </a:r>
            <a:r>
              <a:rPr lang="lt-LT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 iš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10 – </a:t>
            </a:r>
            <a:r>
              <a:rPr lang="lt-LT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kad jiems labai patinka futbolo pratimai (vertinimo vidurkiai atitinkamai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3,8</a:t>
            </a:r>
            <a:r>
              <a:rPr lang="lt-LT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 ir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3,5</a:t>
            </a:r>
            <a:r>
              <a:rPr lang="lt-LT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 balo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 </a:t>
            </a:r>
            <a:r>
              <a:rPr lang="lt-LT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iš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4</a:t>
            </a:r>
            <a:r>
              <a:rPr lang="lt-LT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 galimų).</a:t>
            </a:r>
          </a:p>
          <a:p>
            <a:pPr algn="just"/>
            <a:endParaRPr lang="lt-LT" dirty="0">
              <a:solidFill>
                <a:prstClr val="black">
                  <a:lumMod val="75000"/>
                  <a:lumOff val="25000"/>
                </a:prstClr>
              </a:solidFill>
              <a:latin typeface="Calibri"/>
            </a:endParaRPr>
          </a:p>
          <a:p>
            <a:pPr algn="just"/>
            <a:r>
              <a:rPr lang="lt-LT" sz="16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Futbolo treniruočių vertinimas geriausias </a:t>
            </a:r>
            <a:r>
              <a:rPr lang="en-US" sz="16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R</a:t>
            </a:r>
            <a:r>
              <a:rPr lang="lt-LT" sz="16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inktinių/PRO bei Justiniškių seniūnijose,  o pratimų vertinimas panašus visose seniūnijose.</a:t>
            </a:r>
            <a:endParaRPr lang="en-US" sz="1600" i="1" dirty="0">
              <a:solidFill>
                <a:prstClr val="black">
                  <a:lumMod val="75000"/>
                  <a:lumOff val="25000"/>
                </a:prstClr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5DBFD9-AE72-6A31-7A60-40182CFDF969}"/>
              </a:ext>
            </a:extLst>
          </p:cNvPr>
          <p:cNvSpPr txBox="1"/>
          <p:nvPr/>
        </p:nvSpPr>
        <p:spPr>
          <a:xfrm>
            <a:off x="805745" y="4581929"/>
            <a:ext cx="4773495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rgbClr val="D56509"/>
                </a:solidFill>
                <a:latin typeface="Calibri"/>
              </a:rPr>
              <a:t>9</a:t>
            </a:r>
            <a:r>
              <a:rPr lang="lt-LT" b="1" dirty="0">
                <a:solidFill>
                  <a:srgbClr val="D56509"/>
                </a:solidFill>
                <a:latin typeface="Calibri"/>
              </a:rPr>
              <a:t> iš 10 vaikų patinka ar labai patinka (</a:t>
            </a:r>
            <a:r>
              <a:rPr lang="en-US" b="1" dirty="0">
                <a:solidFill>
                  <a:srgbClr val="D56509"/>
                </a:solidFill>
                <a:latin typeface="Calibri"/>
              </a:rPr>
              <a:t>3-4</a:t>
            </a:r>
            <a:r>
              <a:rPr lang="lt-LT" b="1" dirty="0">
                <a:solidFill>
                  <a:srgbClr val="D56509"/>
                </a:solidFill>
                <a:latin typeface="Calibri"/>
              </a:rPr>
              <a:t> bal</a:t>
            </a:r>
            <a:r>
              <a:rPr lang="en-US" b="1" dirty="0">
                <a:solidFill>
                  <a:srgbClr val="D56509"/>
                </a:solidFill>
                <a:latin typeface="Calibri"/>
              </a:rPr>
              <a:t>ai</a:t>
            </a:r>
            <a:r>
              <a:rPr lang="lt-LT" b="1" dirty="0">
                <a:solidFill>
                  <a:srgbClr val="D56509"/>
                </a:solidFill>
                <a:latin typeface="Calibri"/>
              </a:rPr>
              <a:t>) dalyvauti varžybose, turnyruose</a:t>
            </a:r>
            <a:r>
              <a:rPr lang="lt-LT" dirty="0">
                <a:solidFill>
                  <a:srgbClr val="D56509"/>
                </a:solidFill>
                <a:latin typeface="Calibri"/>
              </a:rPr>
              <a:t>.</a:t>
            </a:r>
          </a:p>
          <a:p>
            <a:pPr algn="r"/>
            <a:endParaRPr lang="lt-LT" dirty="0">
              <a:solidFill>
                <a:prstClr val="black">
                  <a:lumMod val="75000"/>
                  <a:lumOff val="25000"/>
                </a:prstClr>
              </a:solidFill>
              <a:latin typeface="Calibri"/>
            </a:endParaRPr>
          </a:p>
          <a:p>
            <a:pPr algn="r"/>
            <a:r>
              <a:rPr lang="lt-LT" sz="16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Varžybose, turnyruose labiausiai patinka dalyvauti vaikams, žaidžiantiems </a:t>
            </a:r>
            <a:r>
              <a:rPr lang="en-US" sz="16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R</a:t>
            </a:r>
            <a:r>
              <a:rPr lang="lt-LT" sz="16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inktinėse.</a:t>
            </a:r>
            <a:endParaRPr lang="en-US" sz="1600" i="1" dirty="0">
              <a:solidFill>
                <a:prstClr val="black">
                  <a:lumMod val="75000"/>
                  <a:lumOff val="25000"/>
                </a:prstClr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D1D67D-BF0B-A1D1-E7F5-57E409124114}"/>
              </a:ext>
            </a:extLst>
          </p:cNvPr>
          <p:cNvSpPr txBox="1"/>
          <p:nvPr/>
        </p:nvSpPr>
        <p:spPr>
          <a:xfrm>
            <a:off x="6959602" y="3698108"/>
            <a:ext cx="4426653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lt-LT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. </a:t>
            </a:r>
            <a:br>
              <a:rPr lang="lt-LT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</a:br>
            <a:r>
              <a:rPr lang="lt-LT" b="1" dirty="0">
                <a:solidFill>
                  <a:srgbClr val="DE005A"/>
                </a:solidFill>
                <a:latin typeface="Calibri"/>
              </a:rPr>
              <a:t>Beveik visi futbolo klubo auklėtiniai (</a:t>
            </a:r>
            <a:r>
              <a:rPr lang="en-US" b="1" dirty="0">
                <a:solidFill>
                  <a:srgbClr val="DE005A"/>
                </a:solidFill>
                <a:latin typeface="Calibri"/>
              </a:rPr>
              <a:t>97 proc.)</a:t>
            </a:r>
            <a:r>
              <a:rPr lang="lt-LT" b="1" dirty="0">
                <a:solidFill>
                  <a:srgbClr val="DE005A"/>
                </a:solidFill>
                <a:latin typeface="Calibri"/>
              </a:rPr>
              <a:t> sako, kad treneris per treniruotes būna geras arba labai geras</a:t>
            </a:r>
            <a:r>
              <a:rPr lang="lt-LT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. </a:t>
            </a:r>
            <a:endParaRPr lang="lt-LT" dirty="0">
              <a:solidFill>
                <a:prstClr val="black">
                  <a:lumMod val="75000"/>
                  <a:lumOff val="25000"/>
                </a:prstClr>
              </a:solidFill>
              <a:latin typeface="Calibri"/>
            </a:endParaRPr>
          </a:p>
          <a:p>
            <a:pPr algn="just"/>
            <a:endParaRPr lang="lt-LT" sz="1600" i="1" dirty="0">
              <a:solidFill>
                <a:prstClr val="black">
                  <a:lumMod val="75000"/>
                  <a:lumOff val="25000"/>
                </a:prstClr>
              </a:solidFill>
              <a:latin typeface="Calibri"/>
            </a:endParaRPr>
          </a:p>
          <a:p>
            <a:pPr algn="just"/>
            <a:r>
              <a:rPr lang="lt-LT" sz="16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Rinktinės/PRO, Lazdynų, Fabijoniškių bei Vilkpėdės trenerių nuotaika treniruotės metu įvertinta geriausiai.</a:t>
            </a:r>
          </a:p>
        </p:txBody>
      </p:sp>
      <p:pic>
        <p:nvPicPr>
          <p:cNvPr id="12" name="Picture 11" descr="A silhouette of a person kicking a ball&#10;&#10;Description automatically generated">
            <a:extLst>
              <a:ext uri="{FF2B5EF4-FFF2-40B4-BE49-F238E27FC236}">
                <a16:creationId xmlns:a16="http://schemas.microsoft.com/office/drawing/2014/main" id="{B45665EC-045E-7902-5335-B3C0AB40B0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88" b="16898"/>
          <a:stretch/>
        </p:blipFill>
        <p:spPr>
          <a:xfrm>
            <a:off x="4340441" y="1399316"/>
            <a:ext cx="1203632" cy="792152"/>
          </a:xfrm>
          <a:prstGeom prst="rect">
            <a:avLst/>
          </a:prstGeom>
        </p:spPr>
      </p:pic>
      <p:pic>
        <p:nvPicPr>
          <p:cNvPr id="15" name="Picture 14" descr="A group of boys playing football&#10;&#10;Description automatically generated">
            <a:extLst>
              <a:ext uri="{FF2B5EF4-FFF2-40B4-BE49-F238E27FC236}">
                <a16:creationId xmlns:a16="http://schemas.microsoft.com/office/drawing/2014/main" id="{78A55235-E1C0-A81F-0DE2-1D4B69581C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19"/>
          <a:stretch/>
        </p:blipFill>
        <p:spPr>
          <a:xfrm>
            <a:off x="5731497" y="695981"/>
            <a:ext cx="1510939" cy="10448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81D11B1-EAF2-EA3C-35A5-1901146618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1497" y="4273769"/>
            <a:ext cx="1199225" cy="80488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28490D2-BDBD-8C4F-2D09-17904B362B4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4913" y="1177480"/>
            <a:ext cx="1203632" cy="1055059"/>
          </a:xfrm>
          <a:prstGeom prst="rect">
            <a:avLst/>
          </a:prstGeom>
        </p:spPr>
      </p:pic>
      <p:pic>
        <p:nvPicPr>
          <p:cNvPr id="18" name="Picture 17" descr="A group of people playing football&#10;&#10;Description automatically generated">
            <a:extLst>
              <a:ext uri="{FF2B5EF4-FFF2-40B4-BE49-F238E27FC236}">
                <a16:creationId xmlns:a16="http://schemas.microsoft.com/office/drawing/2014/main" id="{900A3DA0-A23E-D808-E361-24F532C4B2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099" y="6357919"/>
            <a:ext cx="769185" cy="43266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77D091F-91DF-57BC-DA6C-51C0B95FB00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4664" b="16998"/>
          <a:stretch/>
        </p:blipFill>
        <p:spPr>
          <a:xfrm>
            <a:off x="4662854" y="2537376"/>
            <a:ext cx="2377370" cy="129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3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FC0E526A-7A3E-443B-9C8F-F5DBBED4F5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0581166"/>
              </p:ext>
            </p:extLst>
          </p:nvPr>
        </p:nvGraphicFramePr>
        <p:xfrm>
          <a:off x="-7643" y="1378132"/>
          <a:ext cx="5681330" cy="2793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871AE447-C4BE-AD2B-69C8-6D8CA59B9EA7}"/>
              </a:ext>
            </a:extLst>
          </p:cNvPr>
          <p:cNvSpPr/>
          <p:nvPr/>
        </p:nvSpPr>
        <p:spPr>
          <a:xfrm>
            <a:off x="0" y="-3760"/>
            <a:ext cx="12191999" cy="684000"/>
          </a:xfrm>
          <a:prstGeom prst="rect">
            <a:avLst/>
          </a:prstGeom>
          <a:solidFill>
            <a:srgbClr val="0043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184235-41E2-403B-B341-7836CC60AEB2}"/>
              </a:ext>
            </a:extLst>
          </p:cNvPr>
          <p:cNvSpPr txBox="1"/>
          <p:nvPr/>
        </p:nvSpPr>
        <p:spPr>
          <a:xfrm>
            <a:off x="233916" y="762002"/>
            <a:ext cx="61395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lt-LT" sz="1100" i="1" dirty="0">
                <a:solidFill>
                  <a:srgbClr val="1F497D">
                    <a:lumMod val="50000"/>
                  </a:srgbClr>
                </a:solidFill>
                <a:latin typeface="Calibri"/>
              </a:rPr>
              <a:t>Ar tau patinka eiti į futbolo treniruotes?</a:t>
            </a:r>
          </a:p>
          <a:p>
            <a:pPr>
              <a:buFont typeface="Wingdings" pitchFamily="2" charset="2"/>
              <a:buChar char="ü"/>
            </a:pPr>
            <a:r>
              <a:rPr lang="lt-LT" sz="1100" i="1" dirty="0">
                <a:solidFill>
                  <a:srgbClr val="1F497D">
                    <a:lumMod val="50000"/>
                  </a:srgbClr>
                </a:solidFill>
                <a:latin typeface="Calibri"/>
              </a:rPr>
              <a:t>Ar tau patinka treniruočių metu atliekami futbolo pratimai? </a:t>
            </a:r>
            <a:endParaRPr lang="en-US" sz="1100" i="1" dirty="0">
              <a:solidFill>
                <a:srgbClr val="1F497D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609CCE-30E8-4CC7-91C3-88C8D92DEC9A}"/>
              </a:ext>
            </a:extLst>
          </p:cNvPr>
          <p:cNvSpPr txBox="1"/>
          <p:nvPr/>
        </p:nvSpPr>
        <p:spPr>
          <a:xfrm>
            <a:off x="374470" y="4227939"/>
            <a:ext cx="11695814" cy="1638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Beveik visi jaunieji futbolininkai mielai lanko futbolo treniruotes. Futbolo pratimai patinka šiek tiek mažesnei daliai jų.</a:t>
            </a:r>
          </a:p>
          <a:p>
            <a:r>
              <a:rPr lang="lt-LT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Lyginant su pernai, tendencijos tos pačios – treniruotės vaikams patinka labiau negu futbolo pratimai (202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4</a:t>
            </a:r>
            <a:r>
              <a:rPr lang="lt-LT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 m. treniruotės patiko 98 proc., pratimai – 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94</a:t>
            </a:r>
            <a:r>
              <a:rPr lang="lt-LT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 proc. vaikų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**</a:t>
            </a:r>
            <a:r>
              <a:rPr lang="lt-LT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).</a:t>
            </a:r>
          </a:p>
          <a:p>
            <a:endParaRPr lang="lt-LT" sz="1050" dirty="0">
              <a:solidFill>
                <a:prstClr val="black">
                  <a:lumMod val="75000"/>
                  <a:lumOff val="25000"/>
                </a:prstClr>
              </a:solidFill>
              <a:latin typeface="Calibri"/>
            </a:endParaRPr>
          </a:p>
          <a:p>
            <a:pPr marL="231775"/>
            <a:r>
              <a:rPr lang="lt-LT" sz="12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Futbolo treniruotės patinka visiems jauniesiems futbolininkams, nepriklausomai nuo lyties, amžiaus ar trenerio. Skirtumai fiksuoti lyginant</a:t>
            </a:r>
            <a:r>
              <a:rPr lang="en-US" sz="12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 s</a:t>
            </a:r>
            <a:r>
              <a:rPr lang="lt-LT" sz="12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eniūnijas/grupes – Rinktinės/ PRO bei Justiniškių vertinimų vidurkis yra statistiškai reikšmingai aukštesnis už Pilaitės vertinimų vidurkį.</a:t>
            </a:r>
          </a:p>
          <a:p>
            <a:pPr marL="231775"/>
            <a:r>
              <a:rPr lang="lt-LT" sz="12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Futbolo pratimų vertinimas taip pat panašus visose futbolininkų grupėse, įskaitant ir seniūnijas, o skiriasi pagal trenerį – futbolo pratimai labiau patinka vaikams, kuriuos treniruoja Arminas, Deividas, Eimantas, Lukas B., Lukas Z.,  Matas bei Nika.</a:t>
            </a:r>
          </a:p>
        </p:txBody>
      </p:sp>
      <p:pic>
        <p:nvPicPr>
          <p:cNvPr id="10" name="Picture 9" descr="2169-512.png">
            <a:extLst>
              <a:ext uri="{FF2B5EF4-FFF2-40B4-BE49-F238E27FC236}">
                <a16:creationId xmlns:a16="http://schemas.microsoft.com/office/drawing/2014/main" id="{6ECDFB27-A37E-4496-8A05-CCDEDFF2BD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74470" y="5098183"/>
            <a:ext cx="259833" cy="259833"/>
          </a:xfrm>
          <a:prstGeom prst="rect">
            <a:avLst/>
          </a:prstGeom>
        </p:spPr>
      </p:pic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BEEF7CA2-C973-418E-AFA4-CF69113ED9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0764241"/>
              </p:ext>
            </p:extLst>
          </p:nvPr>
        </p:nvGraphicFramePr>
        <p:xfrm>
          <a:off x="5883401" y="658314"/>
          <a:ext cx="6186881" cy="1720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5060" y="196025"/>
            <a:ext cx="7915940" cy="565977"/>
          </a:xfrm>
        </p:spPr>
        <p:txBody>
          <a:bodyPr>
            <a:normAutofit/>
          </a:bodyPr>
          <a:lstStyle/>
          <a:p>
            <a:pPr algn="l"/>
            <a:r>
              <a:rPr lang="lt-LT" sz="2800" dirty="0">
                <a:solidFill>
                  <a:schemeClr val="bg1"/>
                </a:solidFill>
              </a:rPr>
              <a:t>Ar patinka futbolas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5" name="Picture 14" descr="4-8X8.jpg">
            <a:extLst>
              <a:ext uri="{FF2B5EF4-FFF2-40B4-BE49-F238E27FC236}">
                <a16:creationId xmlns:a16="http://schemas.microsoft.com/office/drawing/2014/main" id="{9F92C81F-4DBA-0CF5-5DE1-1FF628001247}"/>
              </a:ext>
            </a:extLst>
          </p:cNvPr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11332175" y="25695"/>
            <a:ext cx="691401" cy="709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D863448-7D67-E0DB-6D94-E6A32E5A6874}"/>
              </a:ext>
            </a:extLst>
          </p:cNvPr>
          <p:cNvSpPr/>
          <p:nvPr/>
        </p:nvSpPr>
        <p:spPr>
          <a:xfrm>
            <a:off x="0" y="6284250"/>
            <a:ext cx="12192000" cy="36000"/>
          </a:xfrm>
          <a:prstGeom prst="rect">
            <a:avLst/>
          </a:prstGeom>
          <a:solidFill>
            <a:srgbClr val="0043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DEB1AB2F-5A3D-148B-99F5-56CF5D097325}"/>
              </a:ext>
            </a:extLst>
          </p:cNvPr>
          <p:cNvSpPr/>
          <p:nvPr/>
        </p:nvSpPr>
        <p:spPr>
          <a:xfrm rot="16200000">
            <a:off x="1063934" y="2523486"/>
            <a:ext cx="108000" cy="2160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F3E502-73D3-8E79-5126-3247F70319F0}"/>
              </a:ext>
            </a:extLst>
          </p:cNvPr>
          <p:cNvSpPr txBox="1"/>
          <p:nvPr/>
        </p:nvSpPr>
        <p:spPr>
          <a:xfrm>
            <a:off x="874338" y="2299481"/>
            <a:ext cx="4614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alibri"/>
              </a:rPr>
              <a:t>1%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6D68D7-C734-741F-674B-076FF497B6A1}"/>
              </a:ext>
            </a:extLst>
          </p:cNvPr>
          <p:cNvSpPr txBox="1"/>
          <p:nvPr/>
        </p:nvSpPr>
        <p:spPr>
          <a:xfrm>
            <a:off x="995229" y="3868246"/>
            <a:ext cx="4614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alibri"/>
              </a:rPr>
              <a:t>4%</a:t>
            </a:r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ADF6F3FC-D7D8-0EDF-E0B1-BA1317D0ABB0}"/>
              </a:ext>
            </a:extLst>
          </p:cNvPr>
          <p:cNvSpPr/>
          <p:nvPr/>
        </p:nvSpPr>
        <p:spPr>
          <a:xfrm rot="5400000">
            <a:off x="1132243" y="3688493"/>
            <a:ext cx="105284" cy="2160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ACB541-DFEA-DC6E-E3D3-D55A6F7B5AA0}"/>
              </a:ext>
            </a:extLst>
          </p:cNvPr>
          <p:cNvSpPr txBox="1"/>
          <p:nvPr/>
        </p:nvSpPr>
        <p:spPr>
          <a:xfrm>
            <a:off x="4810837" y="2775040"/>
            <a:ext cx="4945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/>
              <a:t>3,8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CA6E40C-2369-2D96-222E-A54BFA853A1C}"/>
              </a:ext>
            </a:extLst>
          </p:cNvPr>
          <p:cNvSpPr txBox="1"/>
          <p:nvPr/>
        </p:nvSpPr>
        <p:spPr>
          <a:xfrm>
            <a:off x="4610100" y="2380674"/>
            <a:ext cx="8985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200" b="1" i="1" dirty="0"/>
              <a:t>vidurkis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719B4F7-D362-6613-9632-72502F8E4F3D}"/>
              </a:ext>
            </a:extLst>
          </p:cNvPr>
          <p:cNvSpPr txBox="1"/>
          <p:nvPr/>
        </p:nvSpPr>
        <p:spPr>
          <a:xfrm>
            <a:off x="4773094" y="3384626"/>
            <a:ext cx="4945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/>
              <a:t>3,5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559BA5B-2BCB-4782-C4D0-6192C2E27D53}"/>
              </a:ext>
            </a:extLst>
          </p:cNvPr>
          <p:cNvSpPr txBox="1"/>
          <p:nvPr/>
        </p:nvSpPr>
        <p:spPr>
          <a:xfrm>
            <a:off x="178190" y="6298686"/>
            <a:ext cx="71370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/>
            <a:r>
              <a:rPr lang="lt-LT" sz="1000" i="1" dirty="0">
                <a:latin typeface="Calibri"/>
              </a:rPr>
              <a:t>Čia ir toliau pjūviuose pateikiamas vertinimų vidurkis</a:t>
            </a:r>
            <a:endParaRPr lang="en-US" sz="1000" i="1" dirty="0">
              <a:latin typeface="Calibri"/>
            </a:endParaRPr>
          </a:p>
          <a:p>
            <a:pPr marL="287338"/>
            <a:r>
              <a:rPr lang="en-US" sz="1000" i="1" dirty="0">
                <a:latin typeface="Calibri"/>
              </a:rPr>
              <a:t>*per ma</a:t>
            </a:r>
            <a:r>
              <a:rPr lang="lt-LT" sz="1000" i="1" dirty="0">
                <a:latin typeface="Calibri"/>
              </a:rPr>
              <a:t>ža imtis</a:t>
            </a:r>
          </a:p>
          <a:p>
            <a:pPr marL="287338"/>
            <a:r>
              <a:rPr lang="en-US" sz="1000" i="1" dirty="0">
                <a:latin typeface="Calibri"/>
              </a:rPr>
              <a:t>**</a:t>
            </a:r>
            <a:r>
              <a:rPr lang="lt-LT" sz="1000" i="1" noProof="0" dirty="0">
                <a:latin typeface="Calibri"/>
              </a:rPr>
              <a:t>2024 m. buvo naudota 10 balų vertinimo skalė. Tekste nurodytas terminas „Patinka“ reiškia 7-10 balų </a:t>
            </a:r>
            <a:r>
              <a:rPr lang="lt-LT" sz="1000" i="1" dirty="0">
                <a:latin typeface="Calibri"/>
              </a:rPr>
              <a:t>vertinimą.</a:t>
            </a:r>
            <a:endParaRPr lang="lt-LT" sz="1000" dirty="0">
              <a:latin typeface="Calibri"/>
            </a:endParaRPr>
          </a:p>
        </p:txBody>
      </p:sp>
      <p:pic>
        <p:nvPicPr>
          <p:cNvPr id="13" name="Picture 12" descr="A group of people playing football&#10;&#10;Description automatically generated">
            <a:extLst>
              <a:ext uri="{FF2B5EF4-FFF2-40B4-BE49-F238E27FC236}">
                <a16:creationId xmlns:a16="http://schemas.microsoft.com/office/drawing/2014/main" id="{2454309F-BAD7-6A3F-9AAD-BE13D21A66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099" y="6357919"/>
            <a:ext cx="769185" cy="432667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BECCC62-ACC7-DB6B-B844-1075CD0E7C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2041380"/>
              </p:ext>
            </p:extLst>
          </p:nvPr>
        </p:nvGraphicFramePr>
        <p:xfrm>
          <a:off x="5883401" y="2409518"/>
          <a:ext cx="6247739" cy="1720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5" name="Oval 34">
            <a:extLst>
              <a:ext uri="{FF2B5EF4-FFF2-40B4-BE49-F238E27FC236}">
                <a16:creationId xmlns:a16="http://schemas.microsoft.com/office/drawing/2014/main" id="{4EE1784D-4EED-E8B5-2EA9-B5956DDD9C2A}"/>
              </a:ext>
            </a:extLst>
          </p:cNvPr>
          <p:cNvSpPr/>
          <p:nvPr/>
        </p:nvSpPr>
        <p:spPr>
          <a:xfrm>
            <a:off x="7487106" y="986840"/>
            <a:ext cx="270982" cy="2639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A961C911-50CC-63BA-71EF-FFE0B61BD305}"/>
              </a:ext>
            </a:extLst>
          </p:cNvPr>
          <p:cNvSpPr/>
          <p:nvPr/>
        </p:nvSpPr>
        <p:spPr>
          <a:xfrm>
            <a:off x="6163338" y="946988"/>
            <a:ext cx="270982" cy="2639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6E8231A-8498-980B-EAD2-7A856B3E9E0D}"/>
              </a:ext>
            </a:extLst>
          </p:cNvPr>
          <p:cNvSpPr/>
          <p:nvPr/>
        </p:nvSpPr>
        <p:spPr>
          <a:xfrm>
            <a:off x="6817143" y="1227741"/>
            <a:ext cx="270982" cy="2639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4BB89D2-ABB5-432A-94AD-216E659FD19F}"/>
              </a:ext>
            </a:extLst>
          </p:cNvPr>
          <p:cNvGrpSpPr/>
          <p:nvPr/>
        </p:nvGrpSpPr>
        <p:grpSpPr>
          <a:xfrm>
            <a:off x="9713495" y="5758410"/>
            <a:ext cx="2217697" cy="446276"/>
            <a:chOff x="9713495" y="5758410"/>
            <a:chExt cx="2217697" cy="446276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D971C8CD-E26B-DA8A-BD14-65AD7E954641}"/>
                </a:ext>
              </a:extLst>
            </p:cNvPr>
            <p:cNvGrpSpPr/>
            <p:nvPr/>
          </p:nvGrpSpPr>
          <p:grpSpPr>
            <a:xfrm>
              <a:off x="9950137" y="5758410"/>
              <a:ext cx="1981055" cy="446276"/>
              <a:chOff x="9934719" y="6326961"/>
              <a:chExt cx="1981055" cy="446276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F09068E-ED1B-E038-D4F4-FFB440D29B37}"/>
                  </a:ext>
                </a:extLst>
              </p:cNvPr>
              <p:cNvSpPr txBox="1"/>
              <p:nvPr/>
            </p:nvSpPr>
            <p:spPr>
              <a:xfrm>
                <a:off x="9942740" y="6326961"/>
                <a:ext cx="1973034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ü"/>
                  <a:tabLst/>
                  <a:defRPr/>
                </a:pPr>
                <a:r>
                  <a:rPr kumimoji="0" lang="lt-LT" sz="9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Statistiškai reikšmingai daugiau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ü"/>
                  <a:tabLst/>
                  <a:defRPr/>
                </a:pPr>
                <a:r>
                  <a:rPr lang="lt-LT" sz="900" i="1" dirty="0">
                    <a:solidFill>
                      <a:srgbClr val="1F497D">
                        <a:lumMod val="50000"/>
                      </a:srgbClr>
                    </a:solidFill>
                    <a:latin typeface="Calibri"/>
                  </a:rPr>
                  <a:t>Statistiškai reikšmingai mažiau</a:t>
                </a:r>
                <a:endParaRPr kumimoji="0" lang="en-US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905E4FA8-2B4C-A1C5-6DA9-2010ABAC65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34719" y="6337075"/>
                <a:ext cx="0" cy="180000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2CCD18C1-ED00-2E7C-27A5-CA7BBC88C0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34719" y="6564767"/>
                <a:ext cx="0" cy="180000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2137C6FD-A49D-987C-19F8-99FBA24F0F4E}"/>
                </a:ext>
              </a:extLst>
            </p:cNvPr>
            <p:cNvSpPr/>
            <p:nvPr/>
          </p:nvSpPr>
          <p:spPr>
            <a:xfrm>
              <a:off x="9713495" y="5787952"/>
              <a:ext cx="185240" cy="169455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20652A17-0C4C-CB07-1E6D-979952FB30FA}"/>
                </a:ext>
              </a:extLst>
            </p:cNvPr>
            <p:cNvSpPr/>
            <p:nvPr/>
          </p:nvSpPr>
          <p:spPr>
            <a:xfrm>
              <a:off x="9713495" y="5989084"/>
              <a:ext cx="185240" cy="169455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</p:grpSp>
    </p:spTree>
    <p:extLst>
      <p:ext uri="{BB962C8B-B14F-4D97-AF65-F5344CB8AC3E}">
        <p14:creationId xmlns:p14="http://schemas.microsoft.com/office/powerpoint/2010/main" val="2433538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44065-D532-F251-6EE8-9F3208BA4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2C796219-C027-5439-8377-C21A449F15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0979872"/>
              </p:ext>
            </p:extLst>
          </p:nvPr>
        </p:nvGraphicFramePr>
        <p:xfrm>
          <a:off x="3857" y="2569090"/>
          <a:ext cx="568133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E4B84CF6-1F5C-7BCA-16BD-44BE084B09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3174805"/>
              </p:ext>
            </p:extLst>
          </p:nvPr>
        </p:nvGraphicFramePr>
        <p:xfrm>
          <a:off x="-18185" y="1168101"/>
          <a:ext cx="568133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54582BE1-6503-65CA-2EEF-19CD7EB15E3D}"/>
              </a:ext>
            </a:extLst>
          </p:cNvPr>
          <p:cNvSpPr/>
          <p:nvPr/>
        </p:nvSpPr>
        <p:spPr>
          <a:xfrm>
            <a:off x="0" y="-3760"/>
            <a:ext cx="12191999" cy="68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4F2F27-1600-543C-64AD-EA008B906A57}"/>
              </a:ext>
            </a:extLst>
          </p:cNvPr>
          <p:cNvSpPr txBox="1"/>
          <p:nvPr/>
        </p:nvSpPr>
        <p:spPr>
          <a:xfrm>
            <a:off x="233916" y="762002"/>
            <a:ext cx="61395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lt-LT" sz="1100" i="1" dirty="0">
                <a:solidFill>
                  <a:srgbClr val="1F497D">
                    <a:lumMod val="50000"/>
                  </a:srgbClr>
                </a:solidFill>
                <a:latin typeface="Calibri"/>
              </a:rPr>
              <a:t>Ar tau patinka treniruotis pas savo trenerį? </a:t>
            </a:r>
            <a:endParaRPr lang="en-US" sz="1100" i="1" dirty="0">
              <a:solidFill>
                <a:srgbClr val="1F497D">
                  <a:lumMod val="50000"/>
                </a:srgbClr>
              </a:solidFill>
              <a:latin typeface="Calibri"/>
            </a:endParaRPr>
          </a:p>
          <a:p>
            <a:pPr>
              <a:buFont typeface="Wingdings" pitchFamily="2" charset="2"/>
              <a:buChar char="ü"/>
            </a:pPr>
            <a:r>
              <a:rPr lang="pt-BR" sz="1100" i="1" dirty="0">
                <a:solidFill>
                  <a:srgbClr val="1F497D">
                    <a:lumMod val="50000"/>
                  </a:srgbClr>
                </a:solidFill>
                <a:latin typeface="Calibri"/>
              </a:rPr>
              <a:t>Ar tavo treneris aiškiai parodo pratimus?</a:t>
            </a:r>
            <a:endParaRPr lang="lt-LT" sz="1100" i="1" dirty="0">
              <a:solidFill>
                <a:srgbClr val="1F497D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85F630-6180-1B98-88AF-98992FA99620}"/>
              </a:ext>
            </a:extLst>
          </p:cNvPr>
          <p:cNvSpPr txBox="1"/>
          <p:nvPr/>
        </p:nvSpPr>
        <p:spPr>
          <a:xfrm>
            <a:off x="233916" y="4360180"/>
            <a:ext cx="11695814" cy="1638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Beveik visiems „Ataka“ futbolininkams patinka jų treneris – tik 9 </a:t>
            </a:r>
            <a:r>
              <a:rPr lang="lt-LT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vaikai nurodė 2 balų vertinimus (1 balo vertinimų neužfiksuota)</a:t>
            </a:r>
            <a:r>
              <a:rPr lang="lt-LT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. Taip pat gerai vertinamas pratimų rodymo aiškumas.</a:t>
            </a:r>
          </a:p>
          <a:p>
            <a:r>
              <a:rPr lang="lt-LT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Lyginant su pernai, matyti, jog trenerių vertinimas išlieka tokiame pačiame aukštame lygyje (pernai fiksuoti 9,7 ir 9,5 vidurkiai, naudojant 10 balų skalę).</a:t>
            </a:r>
          </a:p>
          <a:p>
            <a:endParaRPr lang="lt-LT" sz="1050" dirty="0">
              <a:solidFill>
                <a:prstClr val="black">
                  <a:lumMod val="75000"/>
                  <a:lumOff val="25000"/>
                </a:prstClr>
              </a:solidFill>
              <a:latin typeface="Calibri"/>
            </a:endParaRPr>
          </a:p>
          <a:p>
            <a:pPr marL="231775"/>
            <a:r>
              <a:rPr lang="lt-LT" sz="12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Kad labai nepatinka treniruotis pas savo trenerį, dažniau teigė vyresni negu </a:t>
            </a:r>
            <a:r>
              <a:rPr lang="lt-LT" sz="1200" i="1" noProof="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12 m. vaikai negu mažiausieji (iki 10 m.), o skirtumų pagal lytį, komandas, seniūnijas ar trenerį pastebėta nebuvo. Natūralu, kad, kaip ir pernai bei užpernai, pastebima simpatijos treneriui ir noro lankyti treniruotes sąsaja - tie, kuriems labiau patinka </a:t>
            </a:r>
            <a:r>
              <a:rPr lang="lt-LT" sz="12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treniruotis pas savo trenerį, dažniau sako, kad patinka eiti į futbolo treniruotes.</a:t>
            </a:r>
          </a:p>
          <a:p>
            <a:pPr marL="231775"/>
            <a:r>
              <a:rPr lang="lt-LT" sz="12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Kad treneris labai aiškiai parodo pratimus, dažniau teigė Armino, Eimanto, Luko B.</a:t>
            </a:r>
            <a:r>
              <a:rPr lang="en-US" sz="12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 </a:t>
            </a:r>
            <a:r>
              <a:rPr lang="lt-LT" sz="12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auklėtiniai.</a:t>
            </a:r>
          </a:p>
        </p:txBody>
      </p:sp>
      <p:pic>
        <p:nvPicPr>
          <p:cNvPr id="10" name="Picture 9" descr="2169-512.png">
            <a:extLst>
              <a:ext uri="{FF2B5EF4-FFF2-40B4-BE49-F238E27FC236}">
                <a16:creationId xmlns:a16="http://schemas.microsoft.com/office/drawing/2014/main" id="{91846853-2A03-BCD0-69C9-5A992A944E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6198" y="5215465"/>
            <a:ext cx="259833" cy="25983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2704C93-EEA2-2E21-3956-26B6D296A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60" y="196025"/>
            <a:ext cx="7915940" cy="565977"/>
          </a:xfrm>
        </p:spPr>
        <p:txBody>
          <a:bodyPr>
            <a:normAutofit/>
          </a:bodyPr>
          <a:lstStyle/>
          <a:p>
            <a:pPr algn="l"/>
            <a:r>
              <a:rPr lang="lt-LT" sz="2800" dirty="0">
                <a:solidFill>
                  <a:schemeClr val="bg1"/>
                </a:solidFill>
              </a:rPr>
              <a:t>Ar patinka TRENERIS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5" name="Picture 14" descr="4-8X8.jpg">
            <a:extLst>
              <a:ext uri="{FF2B5EF4-FFF2-40B4-BE49-F238E27FC236}">
                <a16:creationId xmlns:a16="http://schemas.microsoft.com/office/drawing/2014/main" id="{6279B4F6-B081-BC74-2D87-0E4F857A4A9B}"/>
              </a:ext>
            </a:extLst>
          </p:cNvPr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11332175" y="25695"/>
            <a:ext cx="691401" cy="709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1B78C1D-DD2B-64A7-ED0C-946D63E86FF1}"/>
              </a:ext>
            </a:extLst>
          </p:cNvPr>
          <p:cNvSpPr/>
          <p:nvPr/>
        </p:nvSpPr>
        <p:spPr>
          <a:xfrm>
            <a:off x="0" y="6293581"/>
            <a:ext cx="12192000" cy="3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A69F9FF2-BAFA-6DA2-EAC6-4BAB6A54EB51}"/>
              </a:ext>
            </a:extLst>
          </p:cNvPr>
          <p:cNvSpPr/>
          <p:nvPr/>
        </p:nvSpPr>
        <p:spPr>
          <a:xfrm rot="16200000">
            <a:off x="1007916" y="1827773"/>
            <a:ext cx="108000" cy="2160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412EFF-3E4F-A6E7-9B77-44D89124A26D}"/>
              </a:ext>
            </a:extLst>
          </p:cNvPr>
          <p:cNvSpPr txBox="1"/>
          <p:nvPr/>
        </p:nvSpPr>
        <p:spPr>
          <a:xfrm>
            <a:off x="857534" y="1630315"/>
            <a:ext cx="4614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100" dirty="0">
                <a:solidFill>
                  <a:srgbClr val="FF0000"/>
                </a:solidFill>
                <a:latin typeface="Calibri"/>
              </a:rPr>
              <a:t>1</a:t>
            </a:r>
            <a:r>
              <a:rPr lang="en-US" sz="1100" dirty="0">
                <a:solidFill>
                  <a:srgbClr val="FF0000"/>
                </a:solidFill>
                <a:latin typeface="Calibri"/>
              </a:rPr>
              <a:t>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30E5C9-B310-CBF6-7C8D-19D8EE80DD81}"/>
              </a:ext>
            </a:extLst>
          </p:cNvPr>
          <p:cNvSpPr txBox="1"/>
          <p:nvPr/>
        </p:nvSpPr>
        <p:spPr>
          <a:xfrm>
            <a:off x="857534" y="3137284"/>
            <a:ext cx="4614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100" dirty="0">
                <a:solidFill>
                  <a:srgbClr val="FF0000"/>
                </a:solidFill>
                <a:latin typeface="Calibri"/>
              </a:rPr>
              <a:t>1</a:t>
            </a:r>
            <a:r>
              <a:rPr lang="en-US" sz="1100" dirty="0">
                <a:solidFill>
                  <a:srgbClr val="FF0000"/>
                </a:solidFill>
                <a:latin typeface="Calibri"/>
              </a:rPr>
              <a:t>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2FF60D-D302-6B9E-0D11-39E87263A676}"/>
              </a:ext>
            </a:extLst>
          </p:cNvPr>
          <p:cNvSpPr txBox="1"/>
          <p:nvPr/>
        </p:nvSpPr>
        <p:spPr>
          <a:xfrm>
            <a:off x="5001337" y="2136865"/>
            <a:ext cx="4945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200" b="1" i="1" dirty="0"/>
              <a:t>3,8</a:t>
            </a:r>
            <a:endParaRPr lang="en-US" sz="1200" b="1" i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637B7A1-9D4D-E8EC-C2A4-9A222EC6BF6A}"/>
              </a:ext>
            </a:extLst>
          </p:cNvPr>
          <p:cNvSpPr txBox="1"/>
          <p:nvPr/>
        </p:nvSpPr>
        <p:spPr>
          <a:xfrm>
            <a:off x="4857750" y="1771074"/>
            <a:ext cx="8985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200" b="1" i="1" dirty="0"/>
              <a:t>vidurkis</a:t>
            </a:r>
          </a:p>
        </p:txBody>
      </p:sp>
      <p:pic>
        <p:nvPicPr>
          <p:cNvPr id="2" name="Picture 1" descr="A group of people playing football&#10;&#10;Description automatically generated">
            <a:extLst>
              <a:ext uri="{FF2B5EF4-FFF2-40B4-BE49-F238E27FC236}">
                <a16:creationId xmlns:a16="http://schemas.microsoft.com/office/drawing/2014/main" id="{1F28DF6C-2FFB-4E82-6A79-7615B7B229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099" y="6357919"/>
            <a:ext cx="769185" cy="43266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585A34A-F97A-EEC1-0D0F-8F6C905B9E81}"/>
              </a:ext>
            </a:extLst>
          </p:cNvPr>
          <p:cNvSpPr txBox="1"/>
          <p:nvPr/>
        </p:nvSpPr>
        <p:spPr>
          <a:xfrm>
            <a:off x="4993419" y="3602568"/>
            <a:ext cx="4945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200" b="1" i="1" dirty="0"/>
              <a:t>2,7</a:t>
            </a:r>
            <a:endParaRPr lang="en-US" sz="1200" b="1" i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A51BEB-BEBB-6789-B71C-3FC5D52C0CB4}"/>
              </a:ext>
            </a:extLst>
          </p:cNvPr>
          <p:cNvSpPr txBox="1"/>
          <p:nvPr/>
        </p:nvSpPr>
        <p:spPr>
          <a:xfrm>
            <a:off x="4834247" y="3208226"/>
            <a:ext cx="8985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200" b="1" i="1" dirty="0"/>
              <a:t>vidurkis</a:t>
            </a:r>
          </a:p>
        </p:txBody>
      </p:sp>
      <p:sp>
        <p:nvSpPr>
          <p:cNvPr id="21" name="Right Brace 20">
            <a:extLst>
              <a:ext uri="{FF2B5EF4-FFF2-40B4-BE49-F238E27FC236}">
                <a16:creationId xmlns:a16="http://schemas.microsoft.com/office/drawing/2014/main" id="{D4D087E0-C43C-5A27-8586-C542F1412DAF}"/>
              </a:ext>
            </a:extLst>
          </p:cNvPr>
          <p:cNvSpPr/>
          <p:nvPr/>
        </p:nvSpPr>
        <p:spPr>
          <a:xfrm rot="16200000">
            <a:off x="1034238" y="3321000"/>
            <a:ext cx="108000" cy="2160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E55D7E0F-9794-2A77-06D5-F665D5CFB3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9309288"/>
              </p:ext>
            </p:extLst>
          </p:nvPr>
        </p:nvGraphicFramePr>
        <p:xfrm>
          <a:off x="5883401" y="658313"/>
          <a:ext cx="6186881" cy="1895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7DBCDF93-A02C-6C65-A8E3-C34592BC31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0867878"/>
              </p:ext>
            </p:extLst>
          </p:nvPr>
        </p:nvGraphicFramePr>
        <p:xfrm>
          <a:off x="5883401" y="2409517"/>
          <a:ext cx="6247739" cy="1895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93774AC-16CD-974B-F0C1-CBC6D4AFF8A2}"/>
              </a:ext>
            </a:extLst>
          </p:cNvPr>
          <p:cNvCxnSpPr>
            <a:cxnSpLocks/>
          </p:cNvCxnSpPr>
          <p:nvPr/>
        </p:nvCxnSpPr>
        <p:spPr>
          <a:xfrm flipV="1">
            <a:off x="9931383" y="3714862"/>
            <a:ext cx="0" cy="19139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DC3C823-3C5C-3CBA-668D-FA3A07D91A36}"/>
              </a:ext>
            </a:extLst>
          </p:cNvPr>
          <p:cNvCxnSpPr>
            <a:cxnSpLocks/>
          </p:cNvCxnSpPr>
          <p:nvPr/>
        </p:nvCxnSpPr>
        <p:spPr>
          <a:xfrm flipV="1">
            <a:off x="10621194" y="3632030"/>
            <a:ext cx="0" cy="19139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899DFB6-A6A3-2E27-E3DE-6F4E5BF4BD42}"/>
              </a:ext>
            </a:extLst>
          </p:cNvPr>
          <p:cNvGrpSpPr/>
          <p:nvPr/>
        </p:nvGrpSpPr>
        <p:grpSpPr>
          <a:xfrm>
            <a:off x="9713495" y="5758410"/>
            <a:ext cx="2217697" cy="446276"/>
            <a:chOff x="9713495" y="5758410"/>
            <a:chExt cx="2217697" cy="446276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3AE37890-D4A6-6AAE-D7D7-CB910872DF3B}"/>
                </a:ext>
              </a:extLst>
            </p:cNvPr>
            <p:cNvGrpSpPr/>
            <p:nvPr/>
          </p:nvGrpSpPr>
          <p:grpSpPr>
            <a:xfrm>
              <a:off x="9950137" y="5758410"/>
              <a:ext cx="1981055" cy="446276"/>
              <a:chOff x="9934719" y="6326961"/>
              <a:chExt cx="1981055" cy="446276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208DF28-309F-41C9-AD59-AC22BC9EF12E}"/>
                  </a:ext>
                </a:extLst>
              </p:cNvPr>
              <p:cNvSpPr txBox="1"/>
              <p:nvPr/>
            </p:nvSpPr>
            <p:spPr>
              <a:xfrm>
                <a:off x="9942740" y="6326961"/>
                <a:ext cx="1973034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ü"/>
                  <a:tabLst/>
                  <a:defRPr/>
                </a:pPr>
                <a:r>
                  <a:rPr kumimoji="0" lang="lt-LT" sz="9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Statistiškai reikšmingai daugiau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ü"/>
                  <a:tabLst/>
                  <a:defRPr/>
                </a:pPr>
                <a:r>
                  <a:rPr lang="lt-LT" sz="900" i="1" dirty="0">
                    <a:solidFill>
                      <a:srgbClr val="1F497D">
                        <a:lumMod val="50000"/>
                      </a:srgbClr>
                    </a:solidFill>
                    <a:latin typeface="Calibri"/>
                  </a:rPr>
                  <a:t>Statistiškai reikšmingai mažiau</a:t>
                </a:r>
                <a:endParaRPr kumimoji="0" lang="en-US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EBABD7A4-7272-1E36-C32E-D925248FFCB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34719" y="6337075"/>
                <a:ext cx="0" cy="180000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7CCF5C82-DDB7-855A-BE5F-2AEB962C10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34719" y="6564767"/>
                <a:ext cx="0" cy="180000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2DDC65C7-F609-045C-EBCF-23E4FF7D2444}"/>
                </a:ext>
              </a:extLst>
            </p:cNvPr>
            <p:cNvSpPr/>
            <p:nvPr/>
          </p:nvSpPr>
          <p:spPr>
            <a:xfrm>
              <a:off x="9713495" y="5787952"/>
              <a:ext cx="185240" cy="169455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5357523-67C8-C281-63EB-700643A28B82}"/>
                </a:ext>
              </a:extLst>
            </p:cNvPr>
            <p:cNvSpPr/>
            <p:nvPr/>
          </p:nvSpPr>
          <p:spPr>
            <a:xfrm>
              <a:off x="9713495" y="5989084"/>
              <a:ext cx="185240" cy="169455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</p:grpSp>
    </p:spTree>
    <p:extLst>
      <p:ext uri="{BB962C8B-B14F-4D97-AF65-F5344CB8AC3E}">
        <p14:creationId xmlns:p14="http://schemas.microsoft.com/office/powerpoint/2010/main" val="2560120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A9CA1B3-2268-30AC-763E-6DBD555727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962493"/>
              </p:ext>
            </p:extLst>
          </p:nvPr>
        </p:nvGraphicFramePr>
        <p:xfrm>
          <a:off x="197425" y="1187490"/>
          <a:ext cx="5681330" cy="2217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DC39C87F-48F0-587F-8CA6-BD39C954F246}"/>
              </a:ext>
            </a:extLst>
          </p:cNvPr>
          <p:cNvSpPr/>
          <p:nvPr/>
        </p:nvSpPr>
        <p:spPr>
          <a:xfrm>
            <a:off x="0" y="6284250"/>
            <a:ext cx="12192000" cy="3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76ED6E-191B-F873-653C-8D9C98289612}"/>
              </a:ext>
            </a:extLst>
          </p:cNvPr>
          <p:cNvSpPr/>
          <p:nvPr/>
        </p:nvSpPr>
        <p:spPr>
          <a:xfrm>
            <a:off x="0" y="0"/>
            <a:ext cx="12192000" cy="762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5060" y="134200"/>
            <a:ext cx="9595992" cy="565977"/>
          </a:xfrm>
        </p:spPr>
        <p:txBody>
          <a:bodyPr>
            <a:normAutofit/>
          </a:bodyPr>
          <a:lstStyle/>
          <a:p>
            <a:pPr algn="l"/>
            <a:r>
              <a:rPr lang="lt-LT" sz="2800" dirty="0">
                <a:solidFill>
                  <a:schemeClr val="bg1"/>
                </a:solidFill>
              </a:rPr>
              <a:t>Trenerio nuotaika treniruotės metu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3ABA02-BFB8-4049-926B-848041B09764}"/>
              </a:ext>
            </a:extLst>
          </p:cNvPr>
          <p:cNvSpPr txBox="1"/>
          <p:nvPr/>
        </p:nvSpPr>
        <p:spPr>
          <a:xfrm>
            <a:off x="134724" y="807940"/>
            <a:ext cx="61395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lt-LT" sz="1100" i="1" dirty="0">
                <a:solidFill>
                  <a:srgbClr val="1F497D">
                    <a:lumMod val="50000"/>
                  </a:srgbClr>
                </a:solidFill>
                <a:latin typeface="Calibri"/>
              </a:rPr>
              <a:t>Koks tavo treneris būna per treniruotes? </a:t>
            </a:r>
            <a:endParaRPr lang="en-US" sz="1100" i="1" dirty="0">
              <a:solidFill>
                <a:srgbClr val="1F497D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2" name="Scroll: Horizontal 1">
            <a:extLst>
              <a:ext uri="{FF2B5EF4-FFF2-40B4-BE49-F238E27FC236}">
                <a16:creationId xmlns:a16="http://schemas.microsoft.com/office/drawing/2014/main" id="{3ACB1278-F457-4C45-84D8-29BC9504D6FE}"/>
              </a:ext>
            </a:extLst>
          </p:cNvPr>
          <p:cNvSpPr/>
          <p:nvPr/>
        </p:nvSpPr>
        <p:spPr>
          <a:xfrm>
            <a:off x="425978" y="3304958"/>
            <a:ext cx="2778518" cy="918356"/>
          </a:xfrm>
          <a:prstGeom prst="horizontalScroll">
            <a:avLst/>
          </a:prstGeom>
          <a:solidFill>
            <a:schemeClr val="tx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400" i="1" dirty="0">
                <a:solidFill>
                  <a:schemeClr val="bg1"/>
                </a:solidFill>
              </a:rPr>
              <a:t>daugiausia 4 balų („labai geras“) sulaukę treneriai</a:t>
            </a:r>
            <a:endParaRPr lang="en-US" sz="105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DC20B8-0BF0-4383-B377-39CF3BBAA0F0}"/>
              </a:ext>
            </a:extLst>
          </p:cNvPr>
          <p:cNvSpPr txBox="1"/>
          <p:nvPr/>
        </p:nvSpPr>
        <p:spPr>
          <a:xfrm>
            <a:off x="3531477" y="3420587"/>
            <a:ext cx="83997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Nuotaika treniruotėse yra akivaizdžiai pozityvi – 97 proc. futbolo mokyklos auklėtinių atrodo, kad treneris per treniruotes būna geras arba labai geras. Jog treneris būna negeras ar labai negeras (1-2 balai), minėjo 17 vaikų.</a:t>
            </a:r>
          </a:p>
          <a:p>
            <a:r>
              <a:rPr lang="lt-LT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Lyginant su pernai, trenerio nuotaika treniruočių metu vertinama lygiai taip pat pozityviai – pernai vertinimo vidurkis siekė 9,3 balo, naudojant 10 balų skalę.</a:t>
            </a:r>
            <a:endParaRPr lang="en-US" sz="1400" dirty="0">
              <a:solidFill>
                <a:prstClr val="black">
                  <a:lumMod val="75000"/>
                  <a:lumOff val="25000"/>
                </a:prstClr>
              </a:solidFill>
              <a:latin typeface="Calibri"/>
            </a:endParaRPr>
          </a:p>
          <a:p>
            <a:endParaRPr lang="lt-LT" sz="1600" dirty="0">
              <a:solidFill>
                <a:prstClr val="black">
                  <a:lumMod val="75000"/>
                  <a:lumOff val="25000"/>
                </a:prstClr>
              </a:solidFill>
              <a:latin typeface="Calibri"/>
            </a:endParaRPr>
          </a:p>
          <a:p>
            <a:pPr marL="287338"/>
            <a:r>
              <a:rPr lang="lt-LT" sz="12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Kad treneris būna labai negeras ar negeras, dažniau teigė jauniausi (</a:t>
            </a:r>
            <a:r>
              <a:rPr lang="en-US" sz="12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iki</a:t>
            </a:r>
            <a:r>
              <a:rPr lang="en-US" sz="12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 10 m.</a:t>
            </a:r>
            <a:r>
              <a:rPr lang="lt-LT" sz="12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) negu </a:t>
            </a:r>
            <a:r>
              <a:rPr lang="en-US" sz="12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10-12</a:t>
            </a:r>
            <a:r>
              <a:rPr lang="lt-LT" sz="12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 m. futbolininkai, taip pat – Pilaitės ir Naujamiesčio futbolininkai (pastarieji taip pat išsakė ir mažiausiai </a:t>
            </a:r>
            <a:r>
              <a:rPr lang="en-US" sz="12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4</a:t>
            </a:r>
            <a:r>
              <a:rPr lang="lt-LT" sz="12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 balų vertinimų). </a:t>
            </a:r>
            <a:endParaRPr lang="en-US" sz="1200" i="1" dirty="0">
              <a:solidFill>
                <a:prstClr val="black">
                  <a:lumMod val="75000"/>
                  <a:lumOff val="25000"/>
                </a:prstClr>
              </a:solidFill>
              <a:latin typeface="Calibri"/>
            </a:endParaRPr>
          </a:p>
          <a:p>
            <a:pPr marL="287338"/>
            <a:r>
              <a:rPr lang="lt-LT" sz="12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Didžiausią „labai geras“ vertinimų dalį turi Fabijoniškių futbolininkai, o lyginant vertinimų vidurkius, dažniau trenerio nuotaika treniruotės metu džiaugiasi Rinktinės/PRO, Lazdynų, Fabijoniškių bei Vilkpėdės žaidėjai.</a:t>
            </a:r>
          </a:p>
          <a:p>
            <a:pPr marL="287338"/>
            <a:r>
              <a:rPr lang="lt-LT" sz="12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Lyginant vertinimus pagal trenerį, statistiškai dažniau įvertinimų „geras“ sulaukė Žygimantas, o „labai geras“ – Eimantas ir Lukas Č. Lyginant vertinimų vidurkius, aukštesnius vertinimus turi Eimantas ir Lukas Č.</a:t>
            </a:r>
            <a:endParaRPr lang="lt-LT" sz="1200" dirty="0">
              <a:solidFill>
                <a:prstClr val="black">
                  <a:lumMod val="75000"/>
                  <a:lumOff val="25000"/>
                </a:prstClr>
              </a:solidFill>
              <a:latin typeface="Calibri"/>
            </a:endParaRPr>
          </a:p>
        </p:txBody>
      </p:sp>
      <p:pic>
        <p:nvPicPr>
          <p:cNvPr id="15" name="Picture 14" descr="2169-512.png">
            <a:extLst>
              <a:ext uri="{FF2B5EF4-FFF2-40B4-BE49-F238E27FC236}">
                <a16:creationId xmlns:a16="http://schemas.microsoft.com/office/drawing/2014/main" id="{4C1E593A-CAC6-4864-AAA2-FF6289A299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502643" y="4575035"/>
            <a:ext cx="259833" cy="259833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69D02D3A-1614-4DFB-8A23-4931A2BF74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190" y="4242288"/>
            <a:ext cx="966740" cy="131688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F65B34D-31A6-4548-A1CE-5838188021E2}"/>
              </a:ext>
            </a:extLst>
          </p:cNvPr>
          <p:cNvSpPr txBox="1"/>
          <p:nvPr/>
        </p:nvSpPr>
        <p:spPr>
          <a:xfrm>
            <a:off x="1043847" y="4223314"/>
            <a:ext cx="2611430" cy="1754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buClr>
                <a:srgbClr val="FFC000"/>
              </a:buClr>
            </a:pPr>
            <a:r>
              <a:rPr lang="lt-LT" dirty="0">
                <a:solidFill>
                  <a:srgbClr val="1F497D">
                    <a:lumMod val="50000"/>
                  </a:srgbClr>
                </a:solidFill>
                <a:latin typeface="Monotype Corsiva" panose="03010101010201010101" pitchFamily="66" charset="0"/>
              </a:rPr>
              <a:t>Lukas Č./ Fabijoniškės</a:t>
            </a:r>
          </a:p>
          <a:p>
            <a:pPr>
              <a:buClr>
                <a:srgbClr val="FFC000"/>
              </a:buClr>
            </a:pPr>
            <a:r>
              <a:rPr lang="lt-LT" dirty="0">
                <a:solidFill>
                  <a:srgbClr val="1F497D">
                    <a:lumMod val="50000"/>
                  </a:srgbClr>
                </a:solidFill>
                <a:latin typeface="Monotype Corsiva" panose="03010101010201010101" pitchFamily="66" charset="0"/>
              </a:rPr>
              <a:t>Eimantas B./ Justiniškės</a:t>
            </a:r>
          </a:p>
          <a:p>
            <a:pPr>
              <a:buClr>
                <a:srgbClr val="FFC000"/>
              </a:buClr>
            </a:pPr>
            <a:r>
              <a:rPr lang="en-US" dirty="0">
                <a:solidFill>
                  <a:srgbClr val="1F497D">
                    <a:lumMod val="50000"/>
                  </a:srgbClr>
                </a:solidFill>
                <a:latin typeface="Monotype Corsiva" panose="03010101010201010101" pitchFamily="66" charset="0"/>
              </a:rPr>
              <a:t>Matas</a:t>
            </a:r>
            <a:r>
              <a:rPr lang="lt-LT" dirty="0">
                <a:solidFill>
                  <a:srgbClr val="1F497D">
                    <a:lumMod val="50000"/>
                  </a:srgbClr>
                </a:solidFill>
                <a:latin typeface="Monotype Corsiva" panose="03010101010201010101" pitchFamily="66" charset="0"/>
              </a:rPr>
              <a:t>/ Lazdynai</a:t>
            </a:r>
          </a:p>
          <a:p>
            <a:pPr>
              <a:buClr>
                <a:srgbClr val="FFC000"/>
              </a:buClr>
            </a:pPr>
            <a:r>
              <a:rPr lang="lt-LT" dirty="0">
                <a:solidFill>
                  <a:srgbClr val="1F497D">
                    <a:lumMod val="50000"/>
                  </a:srgbClr>
                </a:solidFill>
                <a:latin typeface="Monotype Corsiva" panose="03010101010201010101" pitchFamily="66" charset="0"/>
              </a:rPr>
              <a:t>Haroldas/ Pilaitė</a:t>
            </a:r>
          </a:p>
          <a:p>
            <a:pPr>
              <a:buClr>
                <a:srgbClr val="FFC000"/>
              </a:buClr>
            </a:pPr>
            <a:r>
              <a:rPr lang="en-US" dirty="0">
                <a:solidFill>
                  <a:srgbClr val="1F497D">
                    <a:lumMod val="50000"/>
                  </a:srgbClr>
                </a:solidFill>
                <a:latin typeface="Monotype Corsiva" panose="03010101010201010101" pitchFamily="66" charset="0"/>
              </a:rPr>
              <a:t>Lukas </a:t>
            </a:r>
            <a:r>
              <a:rPr lang="lt-LT" dirty="0">
                <a:solidFill>
                  <a:srgbClr val="1F497D">
                    <a:lumMod val="50000"/>
                  </a:srgbClr>
                </a:solidFill>
                <a:latin typeface="Monotype Corsiva" panose="03010101010201010101" pitchFamily="66" charset="0"/>
              </a:rPr>
              <a:t>Z./ Vilkpėdė</a:t>
            </a:r>
          </a:p>
          <a:p>
            <a:pPr>
              <a:buClr>
                <a:srgbClr val="FFC000"/>
              </a:buClr>
            </a:pPr>
            <a:r>
              <a:rPr lang="lt-LT" dirty="0">
                <a:solidFill>
                  <a:srgbClr val="1F497D">
                    <a:lumMod val="50000"/>
                  </a:srgbClr>
                </a:solidFill>
                <a:latin typeface="Monotype Corsiva" panose="03010101010201010101" pitchFamily="66" charset="0"/>
              </a:rPr>
              <a:t>Nojus/ Justiniškės</a:t>
            </a:r>
          </a:p>
        </p:txBody>
      </p:sp>
      <p:pic>
        <p:nvPicPr>
          <p:cNvPr id="9" name="Picture 8" descr="4-8X8.jpg">
            <a:extLst>
              <a:ext uri="{FF2B5EF4-FFF2-40B4-BE49-F238E27FC236}">
                <a16:creationId xmlns:a16="http://schemas.microsoft.com/office/drawing/2014/main" id="{702A076F-CF8E-70E4-4EBE-F3A3965332DD}"/>
              </a:ext>
            </a:extLst>
          </p:cNvPr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11332175" y="25695"/>
            <a:ext cx="691401" cy="709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4CD707D-223B-6078-2357-6054BE4F4E67}"/>
              </a:ext>
            </a:extLst>
          </p:cNvPr>
          <p:cNvSpPr txBox="1"/>
          <p:nvPr/>
        </p:nvSpPr>
        <p:spPr>
          <a:xfrm>
            <a:off x="4989434" y="2428901"/>
            <a:ext cx="4945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200" b="1" i="1" dirty="0"/>
              <a:t>3,6</a:t>
            </a:r>
            <a:endParaRPr lang="en-US" sz="1200" b="1" i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1FF08C-5D90-40E2-F2EE-E77F5F6B387D}"/>
              </a:ext>
            </a:extLst>
          </p:cNvPr>
          <p:cNvSpPr txBox="1"/>
          <p:nvPr/>
        </p:nvSpPr>
        <p:spPr>
          <a:xfrm>
            <a:off x="4844818" y="1703827"/>
            <a:ext cx="8985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200" b="1" i="1" dirty="0"/>
              <a:t>vidurkis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75D02D3D-8342-D15E-5C98-EFA3D5585EC6}"/>
              </a:ext>
            </a:extLst>
          </p:cNvPr>
          <p:cNvSpPr/>
          <p:nvPr/>
        </p:nvSpPr>
        <p:spPr>
          <a:xfrm rot="16200000">
            <a:off x="1305951" y="2055938"/>
            <a:ext cx="108000" cy="2160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D0A213-C613-37BC-35E1-D7B781A27DFF}"/>
              </a:ext>
            </a:extLst>
          </p:cNvPr>
          <p:cNvSpPr txBox="1"/>
          <p:nvPr/>
        </p:nvSpPr>
        <p:spPr>
          <a:xfrm>
            <a:off x="1116355" y="1831933"/>
            <a:ext cx="4614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100" dirty="0">
                <a:solidFill>
                  <a:srgbClr val="FF0000"/>
                </a:solidFill>
                <a:latin typeface="Calibri"/>
              </a:rPr>
              <a:t>3</a:t>
            </a:r>
            <a:r>
              <a:rPr lang="en-US" sz="1100" dirty="0">
                <a:solidFill>
                  <a:srgbClr val="FF0000"/>
                </a:solidFill>
                <a:latin typeface="Calibri"/>
              </a:rPr>
              <a:t>%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0147A1C-6715-D584-32D4-8A7C1E0695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9823144"/>
              </p:ext>
            </p:extLst>
          </p:nvPr>
        </p:nvGraphicFramePr>
        <p:xfrm>
          <a:off x="5892484" y="1376160"/>
          <a:ext cx="6186881" cy="2106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62A9B8C-1821-8EE8-6CF1-1AAA22ABA501}"/>
              </a:ext>
            </a:extLst>
          </p:cNvPr>
          <p:cNvCxnSpPr>
            <a:cxnSpLocks/>
          </p:cNvCxnSpPr>
          <p:nvPr/>
        </p:nvCxnSpPr>
        <p:spPr>
          <a:xfrm>
            <a:off x="9228959" y="2069572"/>
            <a:ext cx="0" cy="333375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5BE49DD-8152-019C-A272-53805748C75F}"/>
              </a:ext>
            </a:extLst>
          </p:cNvPr>
          <p:cNvCxnSpPr>
            <a:cxnSpLocks/>
          </p:cNvCxnSpPr>
          <p:nvPr/>
        </p:nvCxnSpPr>
        <p:spPr>
          <a:xfrm flipV="1">
            <a:off x="9241573" y="2729963"/>
            <a:ext cx="0" cy="229805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F62A8C0-2ED9-9F94-6AB5-FD38D56AECDC}"/>
              </a:ext>
            </a:extLst>
          </p:cNvPr>
          <p:cNvCxnSpPr>
            <a:cxnSpLocks/>
          </p:cNvCxnSpPr>
          <p:nvPr/>
        </p:nvCxnSpPr>
        <p:spPr>
          <a:xfrm flipV="1">
            <a:off x="9920610" y="2248901"/>
            <a:ext cx="0" cy="36000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CF7B141-0B31-0564-054B-AA875BBAD4E8}"/>
              </a:ext>
            </a:extLst>
          </p:cNvPr>
          <p:cNvCxnSpPr>
            <a:cxnSpLocks/>
          </p:cNvCxnSpPr>
          <p:nvPr/>
        </p:nvCxnSpPr>
        <p:spPr>
          <a:xfrm flipV="1">
            <a:off x="7263535" y="2779768"/>
            <a:ext cx="0" cy="18000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0BD20DE9-1FDF-D374-EADA-1F0F9C148D81}"/>
              </a:ext>
            </a:extLst>
          </p:cNvPr>
          <p:cNvSpPr/>
          <p:nvPr/>
        </p:nvSpPr>
        <p:spPr>
          <a:xfrm>
            <a:off x="9504513" y="1813902"/>
            <a:ext cx="270982" cy="2639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B51C74A3-A22C-7177-8CFA-BF8A55D538AA}"/>
              </a:ext>
            </a:extLst>
          </p:cNvPr>
          <p:cNvSpPr/>
          <p:nvPr/>
        </p:nvSpPr>
        <p:spPr>
          <a:xfrm>
            <a:off x="8160389" y="1856426"/>
            <a:ext cx="270982" cy="2639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CA627CE-D4D3-5FBD-E09E-842EE279BA34}"/>
              </a:ext>
            </a:extLst>
          </p:cNvPr>
          <p:cNvSpPr/>
          <p:nvPr/>
        </p:nvSpPr>
        <p:spPr>
          <a:xfrm>
            <a:off x="6178883" y="1887718"/>
            <a:ext cx="270982" cy="2639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8D6C35F-645E-4C0A-8DB4-507A4DEAA444}"/>
              </a:ext>
            </a:extLst>
          </p:cNvPr>
          <p:cNvSpPr/>
          <p:nvPr/>
        </p:nvSpPr>
        <p:spPr>
          <a:xfrm>
            <a:off x="8850433" y="1972321"/>
            <a:ext cx="270982" cy="2639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170535B-6BDA-ED00-E984-E364A441CE51}"/>
              </a:ext>
            </a:extLst>
          </p:cNvPr>
          <p:cNvSpPr/>
          <p:nvPr/>
        </p:nvSpPr>
        <p:spPr>
          <a:xfrm>
            <a:off x="10848377" y="1887718"/>
            <a:ext cx="270982" cy="2639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B227716-99AA-B699-7E93-AE1C4770F69D}"/>
              </a:ext>
            </a:extLst>
          </p:cNvPr>
          <p:cNvGrpSpPr/>
          <p:nvPr/>
        </p:nvGrpSpPr>
        <p:grpSpPr>
          <a:xfrm>
            <a:off x="9713495" y="5758410"/>
            <a:ext cx="2217697" cy="446276"/>
            <a:chOff x="9713495" y="5758410"/>
            <a:chExt cx="2217697" cy="446276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FBCDB7EC-1592-D613-F25D-79F060D11512}"/>
                </a:ext>
              </a:extLst>
            </p:cNvPr>
            <p:cNvGrpSpPr/>
            <p:nvPr/>
          </p:nvGrpSpPr>
          <p:grpSpPr>
            <a:xfrm>
              <a:off x="9950137" y="5758410"/>
              <a:ext cx="1981055" cy="446276"/>
              <a:chOff x="9934719" y="6326961"/>
              <a:chExt cx="1981055" cy="446276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551D438-ECC2-A3ED-A2B7-B262592A6C6B}"/>
                  </a:ext>
                </a:extLst>
              </p:cNvPr>
              <p:cNvSpPr txBox="1"/>
              <p:nvPr/>
            </p:nvSpPr>
            <p:spPr>
              <a:xfrm>
                <a:off x="9942740" y="6326961"/>
                <a:ext cx="1973034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ü"/>
                  <a:tabLst/>
                  <a:defRPr/>
                </a:pPr>
                <a:r>
                  <a:rPr kumimoji="0" lang="lt-LT" sz="9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Statistiškai reikšmingai daugiau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ü"/>
                  <a:tabLst/>
                  <a:defRPr/>
                </a:pPr>
                <a:r>
                  <a:rPr lang="lt-LT" sz="900" i="1" dirty="0">
                    <a:solidFill>
                      <a:srgbClr val="1F497D">
                        <a:lumMod val="50000"/>
                      </a:srgbClr>
                    </a:solidFill>
                    <a:latin typeface="Calibri"/>
                  </a:rPr>
                  <a:t>Statistiškai reikšmingai mažiau</a:t>
                </a:r>
                <a:endParaRPr kumimoji="0" lang="en-US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53425AAB-882A-3068-F4AD-4345BE7C90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34719" y="6337075"/>
                <a:ext cx="0" cy="180000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8BE220AE-0648-4744-B067-C7519571A7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34719" y="6564767"/>
                <a:ext cx="0" cy="180000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EEF3BAF-1A96-A4DE-F25F-428D9659AAC6}"/>
                </a:ext>
              </a:extLst>
            </p:cNvPr>
            <p:cNvSpPr/>
            <p:nvPr/>
          </p:nvSpPr>
          <p:spPr>
            <a:xfrm>
              <a:off x="9713495" y="5787952"/>
              <a:ext cx="185240" cy="169455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A669F08F-B600-4DDA-334E-A6CEC89F8F11}"/>
                </a:ext>
              </a:extLst>
            </p:cNvPr>
            <p:cNvSpPr/>
            <p:nvPr/>
          </p:nvSpPr>
          <p:spPr>
            <a:xfrm>
              <a:off x="9713495" y="5989084"/>
              <a:ext cx="185240" cy="169455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</p:grpSp>
    </p:spTree>
    <p:extLst>
      <p:ext uri="{BB962C8B-B14F-4D97-AF65-F5344CB8AC3E}">
        <p14:creationId xmlns:p14="http://schemas.microsoft.com/office/powerpoint/2010/main" val="2250025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3190CD4-692D-8623-F1AF-3628E6384BB6}"/>
              </a:ext>
            </a:extLst>
          </p:cNvPr>
          <p:cNvSpPr/>
          <p:nvPr/>
        </p:nvSpPr>
        <p:spPr>
          <a:xfrm>
            <a:off x="1" y="0"/>
            <a:ext cx="12192000" cy="762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8267" y="149740"/>
            <a:ext cx="9529486" cy="565977"/>
          </a:xfrm>
        </p:spPr>
        <p:txBody>
          <a:bodyPr>
            <a:normAutofit/>
          </a:bodyPr>
          <a:lstStyle/>
          <a:p>
            <a:pPr>
              <a:lnSpc>
                <a:spcPts val="2600"/>
              </a:lnSpc>
            </a:pPr>
            <a:r>
              <a:rPr lang="lt-LT" sz="2800" dirty="0">
                <a:solidFill>
                  <a:schemeClr val="bg1"/>
                </a:solidFill>
              </a:rPr>
              <a:t>Trenerio vertinimas</a:t>
            </a:r>
            <a:r>
              <a:rPr lang="en-US" sz="2800" dirty="0">
                <a:solidFill>
                  <a:schemeClr val="bg1"/>
                </a:solidFill>
              </a:rPr>
              <a:t>. </a:t>
            </a:r>
            <a:r>
              <a:rPr lang="en-US" sz="2800" dirty="0" err="1">
                <a:solidFill>
                  <a:schemeClr val="bg1"/>
                </a:solidFill>
              </a:rPr>
              <a:t>Pj</a:t>
            </a:r>
            <a:r>
              <a:rPr lang="lt-LT" sz="2800" dirty="0" err="1">
                <a:solidFill>
                  <a:schemeClr val="bg1"/>
                </a:solidFill>
              </a:rPr>
              <a:t>ūviai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5B15DBA-6CC3-4AD9-9E84-9BCD5F4A98CA}"/>
              </a:ext>
            </a:extLst>
          </p:cNvPr>
          <p:cNvSpPr txBox="1"/>
          <p:nvPr/>
        </p:nvSpPr>
        <p:spPr>
          <a:xfrm>
            <a:off x="202776" y="848380"/>
            <a:ext cx="4495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lt-LT" sz="1050" i="1" dirty="0">
                <a:solidFill>
                  <a:srgbClr val="1F497D">
                    <a:lumMod val="50000"/>
                  </a:srgbClr>
                </a:solidFill>
                <a:latin typeface="Calibri"/>
              </a:rPr>
              <a:t>Ar tau patinka treniruotis pas savo trenerį? </a:t>
            </a:r>
            <a:endParaRPr lang="en-US" sz="1050" i="1" dirty="0">
              <a:solidFill>
                <a:srgbClr val="1F497D">
                  <a:lumMod val="50000"/>
                </a:srgbClr>
              </a:solidFill>
              <a:latin typeface="Calibri"/>
            </a:endParaRPr>
          </a:p>
        </p:txBody>
      </p:sp>
      <p:pic>
        <p:nvPicPr>
          <p:cNvPr id="2" name="Picture 1" descr="4-8X8.jpg">
            <a:extLst>
              <a:ext uri="{FF2B5EF4-FFF2-40B4-BE49-F238E27FC236}">
                <a16:creationId xmlns:a16="http://schemas.microsoft.com/office/drawing/2014/main" id="{64B98A4C-37FE-DBD2-FDD1-10F7F1E7D27A}"/>
              </a:ext>
            </a:extLst>
          </p:cNvPr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11332175" y="25695"/>
            <a:ext cx="691401" cy="709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062B1918-FFFC-4794-32DA-DF05EF787DF5}"/>
              </a:ext>
            </a:extLst>
          </p:cNvPr>
          <p:cNvGrpSpPr/>
          <p:nvPr/>
        </p:nvGrpSpPr>
        <p:grpSpPr>
          <a:xfrm>
            <a:off x="9958158" y="5845123"/>
            <a:ext cx="1973034" cy="369332"/>
            <a:chOff x="9942740" y="6326961"/>
            <a:chExt cx="1973034" cy="36933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718A807-CCA9-4D09-5851-D3D15B75D9A5}"/>
                </a:ext>
              </a:extLst>
            </p:cNvPr>
            <p:cNvSpPr txBox="1"/>
            <p:nvPr/>
          </p:nvSpPr>
          <p:spPr>
            <a:xfrm>
              <a:off x="9942740" y="6326961"/>
              <a:ext cx="19730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lt-LT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Statistiškai reikšmingai daugiau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lang="lt-LT" sz="900" i="1" dirty="0">
                  <a:solidFill>
                    <a:srgbClr val="1F497D">
                      <a:lumMod val="50000"/>
                    </a:srgbClr>
                  </a:solidFill>
                  <a:latin typeface="Calibri"/>
                </a:rPr>
                <a:t>Statistiškai reikšmingai mažiau</a:t>
              </a:r>
              <a:endPara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BE76654A-497B-1212-C945-AE9C59AEF503}"/>
                </a:ext>
              </a:extLst>
            </p:cNvPr>
            <p:cNvCxnSpPr/>
            <p:nvPr/>
          </p:nvCxnSpPr>
          <p:spPr>
            <a:xfrm flipV="1">
              <a:off x="9942740" y="6345096"/>
              <a:ext cx="0" cy="252000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E2B11504-758D-D015-DD91-DA210A9489DE}"/>
                </a:ext>
              </a:extLst>
            </p:cNvPr>
            <p:cNvCxnSpPr>
              <a:cxnSpLocks/>
            </p:cNvCxnSpPr>
            <p:nvPr/>
          </p:nvCxnSpPr>
          <p:spPr>
            <a:xfrm>
              <a:off x="9942740" y="6468515"/>
              <a:ext cx="0" cy="180000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7B21860-7A66-1B75-1972-AD56C89600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5299571"/>
              </p:ext>
            </p:extLst>
          </p:nvPr>
        </p:nvGraphicFramePr>
        <p:xfrm>
          <a:off x="202776" y="1079834"/>
          <a:ext cx="11728413" cy="2349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7A0B75B8-14F3-7EDD-E0C0-46E09096E1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5898234"/>
              </p:ext>
            </p:extLst>
          </p:nvPr>
        </p:nvGraphicFramePr>
        <p:xfrm>
          <a:off x="295163" y="3684705"/>
          <a:ext cx="11728413" cy="2414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22C180C-DA09-E455-7DC1-E8E38A64637C}"/>
              </a:ext>
            </a:extLst>
          </p:cNvPr>
          <p:cNvCxnSpPr>
            <a:cxnSpLocks/>
          </p:cNvCxnSpPr>
          <p:nvPr/>
        </p:nvCxnSpPr>
        <p:spPr>
          <a:xfrm>
            <a:off x="10745078" y="4677332"/>
            <a:ext cx="0" cy="333375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D687024-70E5-C46D-EDBB-8A963AFA2998}"/>
              </a:ext>
            </a:extLst>
          </p:cNvPr>
          <p:cNvCxnSpPr/>
          <p:nvPr/>
        </p:nvCxnSpPr>
        <p:spPr>
          <a:xfrm flipV="1">
            <a:off x="1098655" y="3746334"/>
            <a:ext cx="0" cy="36000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4CEE472-7318-DF22-FE0F-7CD3C74900BB}"/>
              </a:ext>
            </a:extLst>
          </p:cNvPr>
          <p:cNvSpPr txBox="1"/>
          <p:nvPr/>
        </p:nvSpPr>
        <p:spPr>
          <a:xfrm>
            <a:off x="209822" y="3348365"/>
            <a:ext cx="61395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lt-LT" sz="1050" i="1" dirty="0">
                <a:solidFill>
                  <a:srgbClr val="1F497D">
                    <a:lumMod val="50000"/>
                  </a:srgbClr>
                </a:solidFill>
                <a:latin typeface="Calibri"/>
              </a:rPr>
              <a:t>Koks tavo treneris būna per treniruotes? </a:t>
            </a:r>
            <a:endParaRPr lang="en-US" sz="1050" i="1" dirty="0">
              <a:solidFill>
                <a:srgbClr val="1F497D">
                  <a:lumMod val="50000"/>
                </a:srgbClr>
              </a:solidFill>
              <a:latin typeface="Calibri"/>
            </a:endParaRPr>
          </a:p>
        </p:txBody>
      </p:sp>
      <p:pic>
        <p:nvPicPr>
          <p:cNvPr id="4" name="Picture 3" descr="A group of people playing football&#10;&#10;Description automatically generated">
            <a:extLst>
              <a:ext uri="{FF2B5EF4-FFF2-40B4-BE49-F238E27FC236}">
                <a16:creationId xmlns:a16="http://schemas.microsoft.com/office/drawing/2014/main" id="{BF01BEE6-8250-22F4-9627-FAB1C09AFE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099" y="6357919"/>
            <a:ext cx="769185" cy="43266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17B172C-D0AD-7F6D-2FC3-E5441A59EB0A}"/>
              </a:ext>
            </a:extLst>
          </p:cNvPr>
          <p:cNvSpPr/>
          <p:nvPr/>
        </p:nvSpPr>
        <p:spPr>
          <a:xfrm>
            <a:off x="0" y="6284250"/>
            <a:ext cx="12192000" cy="3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350E726-859D-7399-011F-DB5F3066E925}"/>
              </a:ext>
            </a:extLst>
          </p:cNvPr>
          <p:cNvCxnSpPr/>
          <p:nvPr/>
        </p:nvCxnSpPr>
        <p:spPr>
          <a:xfrm flipV="1">
            <a:off x="1565423" y="3746334"/>
            <a:ext cx="0" cy="36000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ADD594F-7372-B1EA-532F-4354CA916C03}"/>
              </a:ext>
            </a:extLst>
          </p:cNvPr>
          <p:cNvCxnSpPr/>
          <p:nvPr/>
        </p:nvCxnSpPr>
        <p:spPr>
          <a:xfrm flipV="1">
            <a:off x="1098655" y="4432607"/>
            <a:ext cx="0" cy="36000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8EE1AE8-BD9C-700D-08A4-75D7612E11F6}"/>
              </a:ext>
            </a:extLst>
          </p:cNvPr>
          <p:cNvCxnSpPr>
            <a:cxnSpLocks/>
          </p:cNvCxnSpPr>
          <p:nvPr/>
        </p:nvCxnSpPr>
        <p:spPr>
          <a:xfrm>
            <a:off x="11225717" y="4677332"/>
            <a:ext cx="0" cy="333375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AB6BEF5-8C65-023C-1F51-EAF32345F29C}"/>
              </a:ext>
            </a:extLst>
          </p:cNvPr>
          <p:cNvCxnSpPr/>
          <p:nvPr/>
        </p:nvCxnSpPr>
        <p:spPr>
          <a:xfrm flipV="1">
            <a:off x="1596233" y="4432607"/>
            <a:ext cx="0" cy="36000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FDDE452-1BDB-2E90-3A5E-350490400F8D}"/>
              </a:ext>
            </a:extLst>
          </p:cNvPr>
          <p:cNvCxnSpPr>
            <a:cxnSpLocks/>
          </p:cNvCxnSpPr>
          <p:nvPr/>
        </p:nvCxnSpPr>
        <p:spPr>
          <a:xfrm>
            <a:off x="11225717" y="3939646"/>
            <a:ext cx="0" cy="333375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8448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E486A-968F-1B90-D0B2-0EC00F744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04B2244-C1A5-5B49-D04B-9515C1A190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6442876"/>
              </p:ext>
            </p:extLst>
          </p:nvPr>
        </p:nvGraphicFramePr>
        <p:xfrm>
          <a:off x="282803" y="1069650"/>
          <a:ext cx="5681330" cy="2793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B484566B-EAFD-DB1D-92CD-316E429FE501}"/>
              </a:ext>
            </a:extLst>
          </p:cNvPr>
          <p:cNvSpPr/>
          <p:nvPr/>
        </p:nvSpPr>
        <p:spPr>
          <a:xfrm>
            <a:off x="0" y="-3760"/>
            <a:ext cx="12191999" cy="684000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212D4B-6601-6528-3BDF-DF5E95FA8815}"/>
              </a:ext>
            </a:extLst>
          </p:cNvPr>
          <p:cNvSpPr txBox="1"/>
          <p:nvPr/>
        </p:nvSpPr>
        <p:spPr>
          <a:xfrm>
            <a:off x="233916" y="762002"/>
            <a:ext cx="61395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lt-LT" sz="1100" i="1" dirty="0">
                <a:solidFill>
                  <a:srgbClr val="1F497D">
                    <a:lumMod val="50000"/>
                  </a:srgbClr>
                </a:solidFill>
                <a:latin typeface="Calibri"/>
              </a:rPr>
              <a:t>Ar tau patinka dalyvauti varžybose ir turnyruose?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CF16E5-C1F3-2B40-0590-4EA60B26C6BF}"/>
              </a:ext>
            </a:extLst>
          </p:cNvPr>
          <p:cNvSpPr txBox="1"/>
          <p:nvPr/>
        </p:nvSpPr>
        <p:spPr>
          <a:xfrm>
            <a:off x="282803" y="3817946"/>
            <a:ext cx="11695814" cy="1208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Varžybose, turnyruose labai patinka dalyvauti 96 proc. „Ataka“ besitreniruojančių vaikų.</a:t>
            </a:r>
          </a:p>
          <a:p>
            <a:endParaRPr lang="lt-LT" sz="1050" dirty="0">
              <a:solidFill>
                <a:prstClr val="black">
                  <a:lumMod val="75000"/>
                  <a:lumOff val="25000"/>
                </a:prstClr>
              </a:solidFill>
              <a:latin typeface="Calibri"/>
            </a:endParaRPr>
          </a:p>
          <a:p>
            <a:pPr marL="231775"/>
            <a:r>
              <a:rPr lang="lt-LT" sz="12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Varžybose dalyvauti statistiškai reikšmingai dažniau patinka Rinktinės</a:t>
            </a:r>
            <a:r>
              <a:rPr lang="en-US" sz="12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/PRO </a:t>
            </a:r>
            <a:r>
              <a:rPr lang="lt-LT" sz="12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negu Pilaitės žaidėjams. </a:t>
            </a:r>
            <a:endParaRPr lang="en-US" sz="1200" i="1" dirty="0">
              <a:solidFill>
                <a:prstClr val="black">
                  <a:lumMod val="75000"/>
                  <a:lumOff val="25000"/>
                </a:prstClr>
              </a:solidFill>
              <a:latin typeface="Calibri"/>
            </a:endParaRPr>
          </a:p>
          <a:p>
            <a:pPr marL="231775"/>
            <a:r>
              <a:rPr lang="lt-LT" sz="12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Daugiau įvertinimų „labai nepatinka, nepatinka“ išsakė Pilaitės bei Viršuliškių žaidėjai, įvertinimų „patinka“ – Pilaitės žaidėjai, Haroldo auklėtiniai, o „labai patinka, patinka“ – Rinktinės/PRO bei Fabijoniškių žaidėjai bei besitreniruojantys pas Luką Č. Ir Ramūną.</a:t>
            </a:r>
          </a:p>
          <a:p>
            <a:pPr marL="231775"/>
            <a:endParaRPr lang="lt-LT" sz="1200" i="1" dirty="0">
              <a:solidFill>
                <a:prstClr val="black">
                  <a:lumMod val="75000"/>
                  <a:lumOff val="25000"/>
                </a:prstClr>
              </a:solidFill>
              <a:latin typeface="Calibri"/>
            </a:endParaRPr>
          </a:p>
        </p:txBody>
      </p:sp>
      <p:pic>
        <p:nvPicPr>
          <p:cNvPr id="10" name="Picture 9" descr="2169-512.png">
            <a:extLst>
              <a:ext uri="{FF2B5EF4-FFF2-40B4-BE49-F238E27FC236}">
                <a16:creationId xmlns:a16="http://schemas.microsoft.com/office/drawing/2014/main" id="{7176AB21-9AB9-1BC5-6244-65A8224893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3773" y="4228409"/>
            <a:ext cx="279843" cy="25983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D7E4222-6004-7545-37D0-7FEB91960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60" y="196025"/>
            <a:ext cx="7915940" cy="565977"/>
          </a:xfrm>
        </p:spPr>
        <p:txBody>
          <a:bodyPr>
            <a:normAutofit/>
          </a:bodyPr>
          <a:lstStyle/>
          <a:p>
            <a:pPr algn="l"/>
            <a:r>
              <a:rPr lang="lt-LT" sz="2800" dirty="0">
                <a:solidFill>
                  <a:schemeClr val="bg1"/>
                </a:solidFill>
              </a:rPr>
              <a:t>Ar patinka dalyvauti varžybose, turnyruose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5" name="Picture 14" descr="4-8X8.jpg">
            <a:extLst>
              <a:ext uri="{FF2B5EF4-FFF2-40B4-BE49-F238E27FC236}">
                <a16:creationId xmlns:a16="http://schemas.microsoft.com/office/drawing/2014/main" id="{E22B3843-BC08-188B-21E5-2EBDE9B781DF}"/>
              </a:ext>
            </a:extLst>
          </p:cNvPr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11332175" y="25695"/>
            <a:ext cx="691401" cy="709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23DBD1A-A930-5286-8226-B0263A249675}"/>
              </a:ext>
            </a:extLst>
          </p:cNvPr>
          <p:cNvSpPr/>
          <p:nvPr/>
        </p:nvSpPr>
        <p:spPr>
          <a:xfrm>
            <a:off x="0" y="6284250"/>
            <a:ext cx="12192000" cy="36000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5898421F-34C8-E850-1D4F-6A058B48F258}"/>
              </a:ext>
            </a:extLst>
          </p:cNvPr>
          <p:cNvSpPr/>
          <p:nvPr/>
        </p:nvSpPr>
        <p:spPr>
          <a:xfrm rot="16200000">
            <a:off x="1384851" y="2263923"/>
            <a:ext cx="108000" cy="2160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3B42DD-1458-761E-960D-E3A1B80DC524}"/>
              </a:ext>
            </a:extLst>
          </p:cNvPr>
          <p:cNvSpPr txBox="1"/>
          <p:nvPr/>
        </p:nvSpPr>
        <p:spPr>
          <a:xfrm>
            <a:off x="1208146" y="2022252"/>
            <a:ext cx="4614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100" dirty="0">
                <a:solidFill>
                  <a:srgbClr val="FF0000"/>
                </a:solidFill>
                <a:latin typeface="Calibri"/>
              </a:rPr>
              <a:t>4</a:t>
            </a:r>
            <a:r>
              <a:rPr lang="en-US" sz="1100" dirty="0">
                <a:solidFill>
                  <a:srgbClr val="FF0000"/>
                </a:solidFill>
                <a:latin typeface="Calibri"/>
              </a:rPr>
              <a:t>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574C18-2294-AA33-D46D-164CAA9C09F2}"/>
              </a:ext>
            </a:extLst>
          </p:cNvPr>
          <p:cNvSpPr txBox="1"/>
          <p:nvPr/>
        </p:nvSpPr>
        <p:spPr>
          <a:xfrm>
            <a:off x="5130411" y="2789409"/>
            <a:ext cx="4945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200" b="1" i="1" dirty="0"/>
              <a:t>3,7</a:t>
            </a:r>
            <a:endParaRPr lang="en-US" sz="1200" b="1" i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1A42182-BBB2-13FC-A134-880763FCF8FA}"/>
              </a:ext>
            </a:extLst>
          </p:cNvPr>
          <p:cNvSpPr txBox="1"/>
          <p:nvPr/>
        </p:nvSpPr>
        <p:spPr>
          <a:xfrm>
            <a:off x="5007557" y="2127671"/>
            <a:ext cx="8985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200" b="1" i="1" dirty="0"/>
              <a:t>vidurkis</a:t>
            </a:r>
          </a:p>
        </p:txBody>
      </p:sp>
      <p:pic>
        <p:nvPicPr>
          <p:cNvPr id="2" name="Picture 1" descr="A group of people playing football&#10;&#10;Description automatically generated">
            <a:extLst>
              <a:ext uri="{FF2B5EF4-FFF2-40B4-BE49-F238E27FC236}">
                <a16:creationId xmlns:a16="http://schemas.microsoft.com/office/drawing/2014/main" id="{76FA72DA-93A4-F0AA-7397-E84E8DE52E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099" y="6357919"/>
            <a:ext cx="769185" cy="432667"/>
          </a:xfrm>
          <a:prstGeom prst="rect">
            <a:avLst/>
          </a:prstGeom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7C9174F-7E21-0F06-8002-90921BD01E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677218"/>
              </p:ext>
            </p:extLst>
          </p:nvPr>
        </p:nvGraphicFramePr>
        <p:xfrm>
          <a:off x="5892484" y="1785231"/>
          <a:ext cx="6186881" cy="2106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862C3EF-BAEA-CFCF-31D9-69E820DE7AAF}"/>
              </a:ext>
            </a:extLst>
          </p:cNvPr>
          <p:cNvCxnSpPr>
            <a:cxnSpLocks/>
          </p:cNvCxnSpPr>
          <p:nvPr/>
        </p:nvCxnSpPr>
        <p:spPr>
          <a:xfrm flipV="1">
            <a:off x="6568485" y="2609409"/>
            <a:ext cx="0" cy="36000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74090CA-B9F2-140F-9FB5-21681B892DED}"/>
              </a:ext>
            </a:extLst>
          </p:cNvPr>
          <p:cNvCxnSpPr>
            <a:cxnSpLocks/>
          </p:cNvCxnSpPr>
          <p:nvPr/>
        </p:nvCxnSpPr>
        <p:spPr>
          <a:xfrm>
            <a:off x="7236641" y="2582148"/>
            <a:ext cx="0" cy="333375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3172A98-D49B-4A4C-16BC-1A5B7965362A}"/>
              </a:ext>
            </a:extLst>
          </p:cNvPr>
          <p:cNvCxnSpPr>
            <a:cxnSpLocks/>
          </p:cNvCxnSpPr>
          <p:nvPr/>
        </p:nvCxnSpPr>
        <p:spPr>
          <a:xfrm flipV="1">
            <a:off x="9926524" y="2706408"/>
            <a:ext cx="0" cy="36000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B29B01C-D7C0-BD83-012E-8E2A6486F57C}"/>
              </a:ext>
            </a:extLst>
          </p:cNvPr>
          <p:cNvCxnSpPr>
            <a:cxnSpLocks/>
          </p:cNvCxnSpPr>
          <p:nvPr/>
        </p:nvCxnSpPr>
        <p:spPr>
          <a:xfrm flipV="1">
            <a:off x="7231105" y="2990245"/>
            <a:ext cx="0" cy="21600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976F894-83D8-FFFC-C9C3-FB90BE30F1CE}"/>
              </a:ext>
            </a:extLst>
          </p:cNvPr>
          <p:cNvCxnSpPr>
            <a:cxnSpLocks/>
          </p:cNvCxnSpPr>
          <p:nvPr/>
        </p:nvCxnSpPr>
        <p:spPr>
          <a:xfrm>
            <a:off x="6568485" y="3138161"/>
            <a:ext cx="0" cy="21528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463BBEC-82AC-BBC1-22EB-4C1AA0AD007A}"/>
              </a:ext>
            </a:extLst>
          </p:cNvPr>
          <p:cNvCxnSpPr>
            <a:cxnSpLocks/>
          </p:cNvCxnSpPr>
          <p:nvPr/>
        </p:nvCxnSpPr>
        <p:spPr>
          <a:xfrm flipV="1">
            <a:off x="7237396" y="3197676"/>
            <a:ext cx="0" cy="231324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9ACD2D8-F7AD-4CE3-4C30-CB628B5BC543}"/>
              </a:ext>
            </a:extLst>
          </p:cNvPr>
          <p:cNvCxnSpPr>
            <a:cxnSpLocks/>
          </p:cNvCxnSpPr>
          <p:nvPr/>
        </p:nvCxnSpPr>
        <p:spPr>
          <a:xfrm flipV="1">
            <a:off x="11905649" y="3122119"/>
            <a:ext cx="0" cy="231324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2D11D880-24E3-5604-5396-FD06DF3BB6EC}"/>
              </a:ext>
            </a:extLst>
          </p:cNvPr>
          <p:cNvSpPr/>
          <p:nvPr/>
        </p:nvSpPr>
        <p:spPr>
          <a:xfrm>
            <a:off x="6162719" y="2345471"/>
            <a:ext cx="270982" cy="2639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EA37E21-C32F-7C12-16F9-0EA062DB4A6B}"/>
              </a:ext>
            </a:extLst>
          </p:cNvPr>
          <p:cNvSpPr/>
          <p:nvPr/>
        </p:nvSpPr>
        <p:spPr>
          <a:xfrm>
            <a:off x="6834449" y="2656288"/>
            <a:ext cx="270982" cy="2639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847977F-E868-1FB0-1184-E6FB0FDE7382}"/>
              </a:ext>
            </a:extLst>
          </p:cNvPr>
          <p:cNvGrpSpPr/>
          <p:nvPr/>
        </p:nvGrpSpPr>
        <p:grpSpPr>
          <a:xfrm>
            <a:off x="9713495" y="5758410"/>
            <a:ext cx="2217697" cy="446276"/>
            <a:chOff x="9713495" y="5758410"/>
            <a:chExt cx="2217697" cy="446276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0F6C7115-2B58-ACE0-682B-C3987F7A7832}"/>
                </a:ext>
              </a:extLst>
            </p:cNvPr>
            <p:cNvGrpSpPr/>
            <p:nvPr/>
          </p:nvGrpSpPr>
          <p:grpSpPr>
            <a:xfrm>
              <a:off x="9950137" y="5758410"/>
              <a:ext cx="1981055" cy="446276"/>
              <a:chOff x="9934719" y="6326961"/>
              <a:chExt cx="1981055" cy="446276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4774514-E79A-4E43-2C23-86BFF674839C}"/>
                  </a:ext>
                </a:extLst>
              </p:cNvPr>
              <p:cNvSpPr txBox="1"/>
              <p:nvPr/>
            </p:nvSpPr>
            <p:spPr>
              <a:xfrm>
                <a:off x="9942740" y="6326961"/>
                <a:ext cx="1973034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ü"/>
                  <a:tabLst/>
                  <a:defRPr/>
                </a:pPr>
                <a:r>
                  <a:rPr kumimoji="0" lang="lt-LT" sz="9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Statistiškai reikšmingai daugiau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ü"/>
                  <a:tabLst/>
                  <a:defRPr/>
                </a:pPr>
                <a:r>
                  <a:rPr lang="lt-LT" sz="900" i="1" dirty="0">
                    <a:solidFill>
                      <a:srgbClr val="1F497D">
                        <a:lumMod val="50000"/>
                      </a:srgbClr>
                    </a:solidFill>
                    <a:latin typeface="Calibri"/>
                  </a:rPr>
                  <a:t>Statistiškai reikšmingai mažiau</a:t>
                </a:r>
                <a:endParaRPr kumimoji="0" lang="en-US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774CE279-11D7-E5E1-AC85-01354F1514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34719" y="6337075"/>
                <a:ext cx="0" cy="180000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D9A6172B-730D-86FE-8E2A-F2060DC358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34719" y="6564767"/>
                <a:ext cx="0" cy="180000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5827AF42-01E0-F859-0E05-EADE2294960F}"/>
                </a:ext>
              </a:extLst>
            </p:cNvPr>
            <p:cNvSpPr/>
            <p:nvPr/>
          </p:nvSpPr>
          <p:spPr>
            <a:xfrm>
              <a:off x="9713495" y="5787952"/>
              <a:ext cx="185240" cy="169455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B8DDAF21-6DA2-FFD6-16BA-AA1472BDA0F4}"/>
                </a:ext>
              </a:extLst>
            </p:cNvPr>
            <p:cNvSpPr/>
            <p:nvPr/>
          </p:nvSpPr>
          <p:spPr>
            <a:xfrm>
              <a:off x="9713495" y="5989084"/>
              <a:ext cx="185240" cy="169455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</p:grpSp>
    </p:spTree>
    <p:extLst>
      <p:ext uri="{BB962C8B-B14F-4D97-AF65-F5344CB8AC3E}">
        <p14:creationId xmlns:p14="http://schemas.microsoft.com/office/powerpoint/2010/main" val="4013830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14C66-7861-9F3C-47EF-99B145C89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135FBA3-5697-5F43-0A30-93250ED37B12}"/>
              </a:ext>
            </a:extLst>
          </p:cNvPr>
          <p:cNvSpPr/>
          <p:nvPr/>
        </p:nvSpPr>
        <p:spPr>
          <a:xfrm>
            <a:off x="1" y="0"/>
            <a:ext cx="12192000" cy="762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EADCCD9-CE6B-1B87-D49A-AFD195EA7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67" y="149740"/>
            <a:ext cx="9529486" cy="565977"/>
          </a:xfrm>
        </p:spPr>
        <p:txBody>
          <a:bodyPr>
            <a:normAutofit/>
          </a:bodyPr>
          <a:lstStyle/>
          <a:p>
            <a:pPr>
              <a:lnSpc>
                <a:spcPts val="2600"/>
              </a:lnSpc>
            </a:pPr>
            <a:r>
              <a:rPr lang="lt-LT" sz="2800" dirty="0">
                <a:solidFill>
                  <a:schemeClr val="bg1"/>
                </a:solidFill>
              </a:rPr>
              <a:t>Pasiskirstymai pagal SENIŪNIJAS (1)</a:t>
            </a:r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2382082-D777-8E73-9383-44B963B683EE}"/>
              </a:ext>
            </a:extLst>
          </p:cNvPr>
          <p:cNvCxnSpPr/>
          <p:nvPr/>
        </p:nvCxnSpPr>
        <p:spPr>
          <a:xfrm>
            <a:off x="6180891" y="3641541"/>
            <a:ext cx="5760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D11BBE0-36A7-5AB7-E877-26D27BA44F18}"/>
              </a:ext>
            </a:extLst>
          </p:cNvPr>
          <p:cNvCxnSpPr>
            <a:cxnSpLocks/>
          </p:cNvCxnSpPr>
          <p:nvPr/>
        </p:nvCxnSpPr>
        <p:spPr>
          <a:xfrm>
            <a:off x="6024880" y="848380"/>
            <a:ext cx="2223" cy="215895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4-8X8.jpg">
            <a:extLst>
              <a:ext uri="{FF2B5EF4-FFF2-40B4-BE49-F238E27FC236}">
                <a16:creationId xmlns:a16="http://schemas.microsoft.com/office/drawing/2014/main" id="{3529F63B-43C5-02AD-6704-99B1E0D2B125}"/>
              </a:ext>
            </a:extLst>
          </p:cNvPr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11332175" y="25695"/>
            <a:ext cx="691401" cy="709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9A13F2D-9FB0-145B-5D96-91DF0DBAF354}"/>
              </a:ext>
            </a:extLst>
          </p:cNvPr>
          <p:cNvSpPr txBox="1"/>
          <p:nvPr/>
        </p:nvSpPr>
        <p:spPr>
          <a:xfrm>
            <a:off x="247647" y="819053"/>
            <a:ext cx="6139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lt-LT" sz="900" b="0" i="1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 tau patinka eiti į futbolo treniruotes?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lt-LT" sz="900" b="0" i="1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 tau patinka treniruočių metu atliekami futbolo pratimai? </a:t>
            </a:r>
            <a:endParaRPr kumimoji="0" lang="en-US" sz="900" b="0" i="1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BA108BE-2896-CFD4-F26A-38BDB1D92A19}"/>
              </a:ext>
            </a:extLst>
          </p:cNvPr>
          <p:cNvSpPr/>
          <p:nvPr/>
        </p:nvSpPr>
        <p:spPr>
          <a:xfrm>
            <a:off x="0" y="6284250"/>
            <a:ext cx="12192000" cy="36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B9BF48-BB41-F60C-A60D-B1CF03B78592}"/>
              </a:ext>
            </a:extLst>
          </p:cNvPr>
          <p:cNvSpPr txBox="1"/>
          <p:nvPr/>
        </p:nvSpPr>
        <p:spPr>
          <a:xfrm>
            <a:off x="6096000" y="819053"/>
            <a:ext cx="6139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lt-LT" sz="900" i="1" dirty="0">
                <a:solidFill>
                  <a:srgbClr val="1F497D">
                    <a:lumMod val="50000"/>
                  </a:srgbClr>
                </a:solidFill>
                <a:latin typeface="Calibri"/>
              </a:rPr>
              <a:t>Ar tau patinka treniruotis pas savo trenerį? </a:t>
            </a:r>
            <a:endParaRPr lang="en-US" sz="900" i="1" dirty="0">
              <a:solidFill>
                <a:srgbClr val="1F497D">
                  <a:lumMod val="50000"/>
                </a:srgbClr>
              </a:solidFill>
              <a:latin typeface="Calibri"/>
            </a:endParaRPr>
          </a:p>
          <a:p>
            <a:pPr>
              <a:buFont typeface="Wingdings" pitchFamily="2" charset="2"/>
              <a:buChar char="ü"/>
            </a:pPr>
            <a:r>
              <a:rPr lang="pt-BR" sz="900" i="1" dirty="0">
                <a:solidFill>
                  <a:srgbClr val="1F497D">
                    <a:lumMod val="50000"/>
                  </a:srgbClr>
                </a:solidFill>
                <a:latin typeface="Calibri"/>
              </a:rPr>
              <a:t>Ar tavo treneris aiškiai parodo pratimus?</a:t>
            </a:r>
            <a:endParaRPr lang="lt-LT" sz="900" i="1" dirty="0">
              <a:solidFill>
                <a:srgbClr val="1F497D">
                  <a:lumMod val="50000"/>
                </a:srgbClr>
              </a:solidFill>
              <a:latin typeface="Calibri"/>
            </a:endParaRPr>
          </a:p>
        </p:txBody>
      </p:sp>
      <p:pic>
        <p:nvPicPr>
          <p:cNvPr id="4" name="Picture 3" descr="A group of people playing football&#10;&#10;Description automatically generated">
            <a:extLst>
              <a:ext uri="{FF2B5EF4-FFF2-40B4-BE49-F238E27FC236}">
                <a16:creationId xmlns:a16="http://schemas.microsoft.com/office/drawing/2014/main" id="{68B9376D-7862-941A-1B2B-1805FA081E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099" y="6357919"/>
            <a:ext cx="769185" cy="432667"/>
          </a:xfrm>
          <a:prstGeom prst="rect">
            <a:avLst/>
          </a:prstGeom>
        </p:spPr>
      </p:pic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48DE895E-48D6-FD6C-248B-8B269686CC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4968554"/>
              </p:ext>
            </p:extLst>
          </p:nvPr>
        </p:nvGraphicFramePr>
        <p:xfrm>
          <a:off x="-45342" y="1280198"/>
          <a:ext cx="6186881" cy="1809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50E55F33-29AB-FF66-2F09-89BACFA074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9811782"/>
              </p:ext>
            </p:extLst>
          </p:nvPr>
        </p:nvGraphicFramePr>
        <p:xfrm>
          <a:off x="-45342" y="3465063"/>
          <a:ext cx="6247739" cy="1862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0" name="Oval 29">
            <a:extLst>
              <a:ext uri="{FF2B5EF4-FFF2-40B4-BE49-F238E27FC236}">
                <a16:creationId xmlns:a16="http://schemas.microsoft.com/office/drawing/2014/main" id="{4B363147-EB33-83E2-A4E5-A3ED386A0F08}"/>
              </a:ext>
            </a:extLst>
          </p:cNvPr>
          <p:cNvSpPr/>
          <p:nvPr/>
        </p:nvSpPr>
        <p:spPr>
          <a:xfrm>
            <a:off x="1558363" y="1697482"/>
            <a:ext cx="270982" cy="2639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7D0D3FE-44F4-ACCA-10A4-377D897E24E8}"/>
              </a:ext>
            </a:extLst>
          </p:cNvPr>
          <p:cNvSpPr/>
          <p:nvPr/>
        </p:nvSpPr>
        <p:spPr>
          <a:xfrm>
            <a:off x="234595" y="1657630"/>
            <a:ext cx="270982" cy="2639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C6F5126-D4F9-A4FE-910C-DA09D28765BC}"/>
              </a:ext>
            </a:extLst>
          </p:cNvPr>
          <p:cNvSpPr/>
          <p:nvPr/>
        </p:nvSpPr>
        <p:spPr>
          <a:xfrm>
            <a:off x="888400" y="1938383"/>
            <a:ext cx="270982" cy="2639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graphicFrame>
        <p:nvGraphicFramePr>
          <p:cNvPr id="34" name="Chart 33">
            <a:extLst>
              <a:ext uri="{FF2B5EF4-FFF2-40B4-BE49-F238E27FC236}">
                <a16:creationId xmlns:a16="http://schemas.microsoft.com/office/drawing/2014/main" id="{EF318F9E-6785-B286-146E-22F848F44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113363"/>
              </p:ext>
            </p:extLst>
          </p:nvPr>
        </p:nvGraphicFramePr>
        <p:xfrm>
          <a:off x="5983623" y="1256135"/>
          <a:ext cx="6186881" cy="1895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D38D95E3-E64D-CC69-5BA4-FD18465888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5962058"/>
              </p:ext>
            </p:extLst>
          </p:nvPr>
        </p:nvGraphicFramePr>
        <p:xfrm>
          <a:off x="5983623" y="3432452"/>
          <a:ext cx="6247739" cy="1895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CF1BC51-1BB3-E980-EF31-D6D43463322D}"/>
              </a:ext>
            </a:extLst>
          </p:cNvPr>
          <p:cNvCxnSpPr>
            <a:cxnSpLocks/>
          </p:cNvCxnSpPr>
          <p:nvPr/>
        </p:nvCxnSpPr>
        <p:spPr>
          <a:xfrm flipV="1">
            <a:off x="10031605" y="4737797"/>
            <a:ext cx="0" cy="19139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7A47B3B-D186-5E13-7C80-5F889CFA45C6}"/>
              </a:ext>
            </a:extLst>
          </p:cNvPr>
          <p:cNvCxnSpPr>
            <a:cxnSpLocks/>
          </p:cNvCxnSpPr>
          <p:nvPr/>
        </p:nvCxnSpPr>
        <p:spPr>
          <a:xfrm flipV="1">
            <a:off x="10721416" y="4654965"/>
            <a:ext cx="0" cy="19139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E3A6861-0C40-FBCE-8594-DF72943B84ED}"/>
              </a:ext>
            </a:extLst>
          </p:cNvPr>
          <p:cNvGrpSpPr/>
          <p:nvPr/>
        </p:nvGrpSpPr>
        <p:grpSpPr>
          <a:xfrm>
            <a:off x="9713495" y="5758410"/>
            <a:ext cx="2217697" cy="446276"/>
            <a:chOff x="9713495" y="5758410"/>
            <a:chExt cx="2217697" cy="446276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A527F76-6BEA-8A74-DDF6-5F87747A007C}"/>
                </a:ext>
              </a:extLst>
            </p:cNvPr>
            <p:cNvGrpSpPr/>
            <p:nvPr/>
          </p:nvGrpSpPr>
          <p:grpSpPr>
            <a:xfrm>
              <a:off x="9950137" y="5758410"/>
              <a:ext cx="1981055" cy="446276"/>
              <a:chOff x="9934719" y="6326961"/>
              <a:chExt cx="1981055" cy="446276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D309318-512A-2F03-F3DD-057EC71DEE49}"/>
                  </a:ext>
                </a:extLst>
              </p:cNvPr>
              <p:cNvSpPr txBox="1"/>
              <p:nvPr/>
            </p:nvSpPr>
            <p:spPr>
              <a:xfrm>
                <a:off x="9942740" y="6326961"/>
                <a:ext cx="1973034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ü"/>
                  <a:tabLst/>
                  <a:defRPr/>
                </a:pPr>
                <a:r>
                  <a:rPr kumimoji="0" lang="lt-LT" sz="9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Statistiškai reikšmingai daugiau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ü"/>
                  <a:tabLst/>
                  <a:defRPr/>
                </a:pPr>
                <a:r>
                  <a:rPr lang="lt-LT" sz="900" i="1" dirty="0">
                    <a:solidFill>
                      <a:srgbClr val="1F497D">
                        <a:lumMod val="50000"/>
                      </a:srgbClr>
                    </a:solidFill>
                    <a:latin typeface="Calibri"/>
                  </a:rPr>
                  <a:t>Statistiškai reikšmingai mažiau</a:t>
                </a:r>
                <a:endParaRPr kumimoji="0" lang="en-US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429BF2EF-5B6F-996F-70EA-30BBAEF7DF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34719" y="6337075"/>
                <a:ext cx="0" cy="180000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D14A6B6B-24E7-F235-2FDD-899B0F9C34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34719" y="6564767"/>
                <a:ext cx="0" cy="180000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1E37AEAC-84DB-030D-A9B2-FA1BC199B0BE}"/>
                </a:ext>
              </a:extLst>
            </p:cNvPr>
            <p:cNvSpPr/>
            <p:nvPr/>
          </p:nvSpPr>
          <p:spPr>
            <a:xfrm>
              <a:off x="9713495" y="5787952"/>
              <a:ext cx="185240" cy="169455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72E4E4A-EC5B-41AF-7539-DF2F40673B44}"/>
                </a:ext>
              </a:extLst>
            </p:cNvPr>
            <p:cNvSpPr/>
            <p:nvPr/>
          </p:nvSpPr>
          <p:spPr>
            <a:xfrm>
              <a:off x="9713495" y="5989084"/>
              <a:ext cx="185240" cy="169455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</p:grpSp>
    </p:spTree>
    <p:extLst>
      <p:ext uri="{BB962C8B-B14F-4D97-AF65-F5344CB8AC3E}">
        <p14:creationId xmlns:p14="http://schemas.microsoft.com/office/powerpoint/2010/main" val="630940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12192000" cy="762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65156" y="126814"/>
            <a:ext cx="9512628" cy="565977"/>
          </a:xfrm>
        </p:spPr>
        <p:txBody>
          <a:bodyPr>
            <a:normAutofit/>
          </a:bodyPr>
          <a:lstStyle/>
          <a:p>
            <a:pPr>
              <a:lnSpc>
                <a:spcPts val="2600"/>
              </a:lnSpc>
            </a:pPr>
            <a:r>
              <a:rPr lang="lt-LT" sz="2800" dirty="0">
                <a:solidFill>
                  <a:schemeClr val="bg1"/>
                </a:solidFill>
              </a:rPr>
              <a:t>Pasiskirstymai pagal SENIŪNIJAS (2)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2" name="Picture 1" descr="4-8X8.jpg">
            <a:extLst>
              <a:ext uri="{FF2B5EF4-FFF2-40B4-BE49-F238E27FC236}">
                <a16:creationId xmlns:a16="http://schemas.microsoft.com/office/drawing/2014/main" id="{525E162A-5B32-4A10-3EDB-E873F97A74E1}"/>
              </a:ext>
            </a:extLst>
          </p:cNvPr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11332175" y="25695"/>
            <a:ext cx="691401" cy="709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93CFD89-DBF3-8C00-BC86-B1526A1B14B0}"/>
              </a:ext>
            </a:extLst>
          </p:cNvPr>
          <p:cNvSpPr txBox="1"/>
          <p:nvPr/>
        </p:nvSpPr>
        <p:spPr>
          <a:xfrm>
            <a:off x="154011" y="902658"/>
            <a:ext cx="45342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lt-LT" sz="900" b="0" i="1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Koks tavo treneris būna per treniruotes? </a:t>
            </a:r>
            <a:endParaRPr kumimoji="0" lang="en-US" sz="900" b="0" i="1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5D0B3DA-3501-3FB3-2CA5-18140D33AD00}"/>
              </a:ext>
            </a:extLst>
          </p:cNvPr>
          <p:cNvCxnSpPr>
            <a:cxnSpLocks/>
          </p:cNvCxnSpPr>
          <p:nvPr/>
        </p:nvCxnSpPr>
        <p:spPr>
          <a:xfrm>
            <a:off x="6078045" y="848380"/>
            <a:ext cx="2223" cy="215895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D154142-BE15-F2B2-3B13-71CAAFCE8007}"/>
              </a:ext>
            </a:extLst>
          </p:cNvPr>
          <p:cNvCxnSpPr>
            <a:cxnSpLocks/>
          </p:cNvCxnSpPr>
          <p:nvPr/>
        </p:nvCxnSpPr>
        <p:spPr>
          <a:xfrm>
            <a:off x="6092875" y="3648726"/>
            <a:ext cx="2223" cy="215895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0F11AE3F-E152-E24D-37BB-716DF3198CD6}"/>
              </a:ext>
            </a:extLst>
          </p:cNvPr>
          <p:cNvSpPr txBox="1"/>
          <p:nvPr/>
        </p:nvSpPr>
        <p:spPr>
          <a:xfrm>
            <a:off x="6157137" y="910604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lt-LT" sz="900" i="1" dirty="0">
                <a:solidFill>
                  <a:srgbClr val="1F497D">
                    <a:lumMod val="50000"/>
                  </a:srgbClr>
                </a:solidFill>
                <a:latin typeface="Calibri"/>
              </a:rPr>
              <a:t>Ar tau patinka dalyvauti varžybose ir turnyruose? Ar tau patinka dalyvauti „Vidaus Lygoje“?</a:t>
            </a:r>
          </a:p>
        </p:txBody>
      </p:sp>
      <p:pic>
        <p:nvPicPr>
          <p:cNvPr id="3" name="Picture 2" descr="A group of people playing football&#10;&#10;Description automatically generated">
            <a:extLst>
              <a:ext uri="{FF2B5EF4-FFF2-40B4-BE49-F238E27FC236}">
                <a16:creationId xmlns:a16="http://schemas.microsoft.com/office/drawing/2014/main" id="{9D07995D-462D-B0F7-7813-B6543FCA92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099" y="6357919"/>
            <a:ext cx="769185" cy="43266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5263FCA-3CF4-715B-593B-7710C6033AD0}"/>
              </a:ext>
            </a:extLst>
          </p:cNvPr>
          <p:cNvSpPr/>
          <p:nvPr/>
        </p:nvSpPr>
        <p:spPr>
          <a:xfrm>
            <a:off x="0" y="6284250"/>
            <a:ext cx="12192000" cy="36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C8B8856-6DBB-086B-7F0F-BA6427CABCE9}"/>
              </a:ext>
            </a:extLst>
          </p:cNvPr>
          <p:cNvGrpSpPr/>
          <p:nvPr/>
        </p:nvGrpSpPr>
        <p:grpSpPr>
          <a:xfrm>
            <a:off x="9713495" y="5758410"/>
            <a:ext cx="2217697" cy="446276"/>
            <a:chOff x="9713495" y="5758410"/>
            <a:chExt cx="2217697" cy="446276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0198D128-42A8-F0C0-50FF-D2608E457DAC}"/>
                </a:ext>
              </a:extLst>
            </p:cNvPr>
            <p:cNvGrpSpPr/>
            <p:nvPr/>
          </p:nvGrpSpPr>
          <p:grpSpPr>
            <a:xfrm>
              <a:off x="9950137" y="5758410"/>
              <a:ext cx="1981055" cy="446276"/>
              <a:chOff x="9934719" y="6326961"/>
              <a:chExt cx="1981055" cy="446276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CA476CC-15B0-311B-5D39-A7B30E05DA80}"/>
                  </a:ext>
                </a:extLst>
              </p:cNvPr>
              <p:cNvSpPr txBox="1"/>
              <p:nvPr/>
            </p:nvSpPr>
            <p:spPr>
              <a:xfrm>
                <a:off x="9942740" y="6326961"/>
                <a:ext cx="1973034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ü"/>
                  <a:tabLst/>
                  <a:defRPr/>
                </a:pPr>
                <a:r>
                  <a:rPr kumimoji="0" lang="lt-LT" sz="9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Statistiškai reikšmingai daugiau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ü"/>
                  <a:tabLst/>
                  <a:defRPr/>
                </a:pPr>
                <a:r>
                  <a:rPr lang="lt-LT" sz="900" i="1" dirty="0">
                    <a:solidFill>
                      <a:srgbClr val="1F497D">
                        <a:lumMod val="50000"/>
                      </a:srgbClr>
                    </a:solidFill>
                    <a:latin typeface="Calibri"/>
                  </a:rPr>
                  <a:t>Statistiškai reikšmingai mažiau</a:t>
                </a:r>
                <a:endParaRPr kumimoji="0" lang="en-US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BA7A0E33-50DA-A71D-60D0-4CBB765C2A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34719" y="6337075"/>
                <a:ext cx="0" cy="180000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8B473738-9514-80B6-25A4-9631C0B24E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34719" y="6564767"/>
                <a:ext cx="0" cy="180000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3547183F-02EE-EEC4-4FB6-A74F6CF5616C}"/>
                </a:ext>
              </a:extLst>
            </p:cNvPr>
            <p:cNvSpPr/>
            <p:nvPr/>
          </p:nvSpPr>
          <p:spPr>
            <a:xfrm>
              <a:off x="9713495" y="5787952"/>
              <a:ext cx="185240" cy="169455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B6B777E1-591B-D30A-18EB-9999EAC0986D}"/>
                </a:ext>
              </a:extLst>
            </p:cNvPr>
            <p:cNvSpPr/>
            <p:nvPr/>
          </p:nvSpPr>
          <p:spPr>
            <a:xfrm>
              <a:off x="9713495" y="5989084"/>
              <a:ext cx="185240" cy="169455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</p:grp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C613238-324F-64ED-DF6B-A6DE4673C78B}"/>
              </a:ext>
            </a:extLst>
          </p:cNvPr>
          <p:cNvCxnSpPr>
            <a:cxnSpLocks/>
          </p:cNvCxnSpPr>
          <p:nvPr/>
        </p:nvCxnSpPr>
        <p:spPr>
          <a:xfrm>
            <a:off x="1148002" y="1943497"/>
            <a:ext cx="0" cy="486013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F9F340AE-1969-E73B-C015-03C64EE348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6108701"/>
              </p:ext>
            </p:extLst>
          </p:nvPr>
        </p:nvGraphicFramePr>
        <p:xfrm>
          <a:off x="-29744" y="1274148"/>
          <a:ext cx="6186881" cy="2106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F955BD5-B0B0-B1D2-0AB2-F8F441C8A489}"/>
              </a:ext>
            </a:extLst>
          </p:cNvPr>
          <p:cNvCxnSpPr>
            <a:cxnSpLocks/>
          </p:cNvCxnSpPr>
          <p:nvPr/>
        </p:nvCxnSpPr>
        <p:spPr>
          <a:xfrm>
            <a:off x="3306731" y="1967560"/>
            <a:ext cx="0" cy="333375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0F954DAD-2EDA-3C0C-7652-9473012050FC}"/>
              </a:ext>
            </a:extLst>
          </p:cNvPr>
          <p:cNvCxnSpPr>
            <a:cxnSpLocks/>
          </p:cNvCxnSpPr>
          <p:nvPr/>
        </p:nvCxnSpPr>
        <p:spPr>
          <a:xfrm flipV="1">
            <a:off x="3319345" y="2627951"/>
            <a:ext cx="0" cy="229805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550FEAD-C73C-ACB6-713B-54F2CF69B50E}"/>
              </a:ext>
            </a:extLst>
          </p:cNvPr>
          <p:cNvCxnSpPr>
            <a:cxnSpLocks/>
          </p:cNvCxnSpPr>
          <p:nvPr/>
        </p:nvCxnSpPr>
        <p:spPr>
          <a:xfrm flipV="1">
            <a:off x="3998382" y="2146889"/>
            <a:ext cx="0" cy="36000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E4EFC92E-32D3-16F1-D07D-55372109B696}"/>
              </a:ext>
            </a:extLst>
          </p:cNvPr>
          <p:cNvCxnSpPr>
            <a:cxnSpLocks/>
          </p:cNvCxnSpPr>
          <p:nvPr/>
        </p:nvCxnSpPr>
        <p:spPr>
          <a:xfrm flipV="1">
            <a:off x="1341307" y="2677756"/>
            <a:ext cx="0" cy="18000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77F3FD14-1109-A92F-7C4A-EBC20000375C}"/>
              </a:ext>
            </a:extLst>
          </p:cNvPr>
          <p:cNvSpPr/>
          <p:nvPr/>
        </p:nvSpPr>
        <p:spPr>
          <a:xfrm>
            <a:off x="3582285" y="1711890"/>
            <a:ext cx="270982" cy="2639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8BD8BED-CF80-3B6F-8081-B0141EB8E5CA}"/>
              </a:ext>
            </a:extLst>
          </p:cNvPr>
          <p:cNvSpPr/>
          <p:nvPr/>
        </p:nvSpPr>
        <p:spPr>
          <a:xfrm>
            <a:off x="2238161" y="1754414"/>
            <a:ext cx="270982" cy="2639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55E7137B-A93A-6080-BD18-8259AA680622}"/>
              </a:ext>
            </a:extLst>
          </p:cNvPr>
          <p:cNvSpPr/>
          <p:nvPr/>
        </p:nvSpPr>
        <p:spPr>
          <a:xfrm>
            <a:off x="256655" y="1785706"/>
            <a:ext cx="270982" cy="2639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5274287A-C16F-FC26-5491-065F3F0376A2}"/>
              </a:ext>
            </a:extLst>
          </p:cNvPr>
          <p:cNvSpPr/>
          <p:nvPr/>
        </p:nvSpPr>
        <p:spPr>
          <a:xfrm>
            <a:off x="2928205" y="1870309"/>
            <a:ext cx="270982" cy="2639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248DD4D-2962-4E82-63AE-9EBBB0AA5B78}"/>
              </a:ext>
            </a:extLst>
          </p:cNvPr>
          <p:cNvSpPr/>
          <p:nvPr/>
        </p:nvSpPr>
        <p:spPr>
          <a:xfrm>
            <a:off x="4926149" y="1785706"/>
            <a:ext cx="270982" cy="2639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graphicFrame>
        <p:nvGraphicFramePr>
          <p:cNvPr id="49" name="Chart 48">
            <a:extLst>
              <a:ext uri="{FF2B5EF4-FFF2-40B4-BE49-F238E27FC236}">
                <a16:creationId xmlns:a16="http://schemas.microsoft.com/office/drawing/2014/main" id="{EF54BFFE-902F-28DC-0A2B-459A07F14A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6799359"/>
              </p:ext>
            </p:extLst>
          </p:nvPr>
        </p:nvGraphicFramePr>
        <p:xfrm>
          <a:off x="6090659" y="1282094"/>
          <a:ext cx="6186881" cy="2106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0CF73ED4-7FA3-60E1-39E7-1BE8CDE8C930}"/>
              </a:ext>
            </a:extLst>
          </p:cNvPr>
          <p:cNvCxnSpPr>
            <a:cxnSpLocks/>
          </p:cNvCxnSpPr>
          <p:nvPr/>
        </p:nvCxnSpPr>
        <p:spPr>
          <a:xfrm flipV="1">
            <a:off x="6766660" y="2106272"/>
            <a:ext cx="0" cy="36000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F9E916C-6BD1-EA8E-7635-0847A03DA401}"/>
              </a:ext>
            </a:extLst>
          </p:cNvPr>
          <p:cNvCxnSpPr>
            <a:cxnSpLocks/>
          </p:cNvCxnSpPr>
          <p:nvPr/>
        </p:nvCxnSpPr>
        <p:spPr>
          <a:xfrm>
            <a:off x="7434816" y="2079011"/>
            <a:ext cx="0" cy="333375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5A37D9C0-9B87-57AD-0258-85AD67A79323}"/>
              </a:ext>
            </a:extLst>
          </p:cNvPr>
          <p:cNvCxnSpPr>
            <a:cxnSpLocks/>
          </p:cNvCxnSpPr>
          <p:nvPr/>
        </p:nvCxnSpPr>
        <p:spPr>
          <a:xfrm flipV="1">
            <a:off x="10124699" y="2203271"/>
            <a:ext cx="0" cy="36000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7FBCF71-5DFB-8188-374B-764F9F4A9821}"/>
              </a:ext>
            </a:extLst>
          </p:cNvPr>
          <p:cNvCxnSpPr>
            <a:cxnSpLocks/>
          </p:cNvCxnSpPr>
          <p:nvPr/>
        </p:nvCxnSpPr>
        <p:spPr>
          <a:xfrm flipV="1">
            <a:off x="7429280" y="2487108"/>
            <a:ext cx="0" cy="21600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2FF4065D-0693-1B3E-9518-B983EDC60EF8}"/>
              </a:ext>
            </a:extLst>
          </p:cNvPr>
          <p:cNvCxnSpPr>
            <a:cxnSpLocks/>
          </p:cNvCxnSpPr>
          <p:nvPr/>
        </p:nvCxnSpPr>
        <p:spPr>
          <a:xfrm>
            <a:off x="6766660" y="2635024"/>
            <a:ext cx="0" cy="21528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D468CE4D-876C-5411-967B-939263A8EB31}"/>
              </a:ext>
            </a:extLst>
          </p:cNvPr>
          <p:cNvCxnSpPr>
            <a:cxnSpLocks/>
          </p:cNvCxnSpPr>
          <p:nvPr/>
        </p:nvCxnSpPr>
        <p:spPr>
          <a:xfrm flipV="1">
            <a:off x="7435571" y="2694539"/>
            <a:ext cx="0" cy="231324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8625F71F-8D9B-0BC3-B801-FC820370B6A8}"/>
              </a:ext>
            </a:extLst>
          </p:cNvPr>
          <p:cNvCxnSpPr>
            <a:cxnSpLocks/>
          </p:cNvCxnSpPr>
          <p:nvPr/>
        </p:nvCxnSpPr>
        <p:spPr>
          <a:xfrm flipV="1">
            <a:off x="12103824" y="2618982"/>
            <a:ext cx="0" cy="231324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val 59">
            <a:extLst>
              <a:ext uri="{FF2B5EF4-FFF2-40B4-BE49-F238E27FC236}">
                <a16:creationId xmlns:a16="http://schemas.microsoft.com/office/drawing/2014/main" id="{2F11B2A0-CA67-4A5D-9C71-27809A9CF31C}"/>
              </a:ext>
            </a:extLst>
          </p:cNvPr>
          <p:cNvSpPr/>
          <p:nvPr/>
        </p:nvSpPr>
        <p:spPr>
          <a:xfrm>
            <a:off x="6360894" y="1842334"/>
            <a:ext cx="270982" cy="2639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B8E7AF03-FC2E-E4D5-4228-E2896697C6E9}"/>
              </a:ext>
            </a:extLst>
          </p:cNvPr>
          <p:cNvSpPr/>
          <p:nvPr/>
        </p:nvSpPr>
        <p:spPr>
          <a:xfrm>
            <a:off x="7032624" y="2153151"/>
            <a:ext cx="270982" cy="2639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48815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oup of people playing football&#10;&#10;Description automatically generated">
            <a:extLst>
              <a:ext uri="{FF2B5EF4-FFF2-40B4-BE49-F238E27FC236}">
                <a16:creationId xmlns:a16="http://schemas.microsoft.com/office/drawing/2014/main" id="{EC6EF005-D4C8-832F-1E38-79F23DB45D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099" y="6357919"/>
            <a:ext cx="769185" cy="432667"/>
          </a:xfrm>
          <a:prstGeom prst="rect">
            <a:avLst/>
          </a:prstGeom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8DCC549-389E-4866-CB45-2C6FB6DF26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3468193"/>
              </p:ext>
            </p:extLst>
          </p:nvPr>
        </p:nvGraphicFramePr>
        <p:xfrm>
          <a:off x="331565" y="312402"/>
          <a:ext cx="11584210" cy="3361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13190CD4-692D-8623-F1AF-3628E6384BB6}"/>
              </a:ext>
            </a:extLst>
          </p:cNvPr>
          <p:cNvSpPr/>
          <p:nvPr/>
        </p:nvSpPr>
        <p:spPr>
          <a:xfrm>
            <a:off x="1" y="0"/>
            <a:ext cx="12192000" cy="762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8267" y="149740"/>
            <a:ext cx="9529486" cy="565977"/>
          </a:xfrm>
        </p:spPr>
        <p:txBody>
          <a:bodyPr>
            <a:normAutofit fontScale="90000"/>
          </a:bodyPr>
          <a:lstStyle/>
          <a:p>
            <a:pPr>
              <a:lnSpc>
                <a:spcPts val="2600"/>
              </a:lnSpc>
            </a:pPr>
            <a:r>
              <a:rPr lang="lt-LT" sz="2800" dirty="0">
                <a:solidFill>
                  <a:schemeClr val="bg1"/>
                </a:solidFill>
              </a:rPr>
              <a:t>Pasiskirstymai pagal grupes. Ar patinka futbolo treniruotės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2" name="Picture 1" descr="4-8X8.jpg">
            <a:extLst>
              <a:ext uri="{FF2B5EF4-FFF2-40B4-BE49-F238E27FC236}">
                <a16:creationId xmlns:a16="http://schemas.microsoft.com/office/drawing/2014/main" id="{64B98A4C-37FE-DBD2-FDD1-10F7F1E7D27A}"/>
              </a:ext>
            </a:extLst>
          </p:cNvPr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11332175" y="25695"/>
            <a:ext cx="691401" cy="709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02BED16-C31F-D1D9-70EB-84935E847EE2}"/>
              </a:ext>
            </a:extLst>
          </p:cNvPr>
          <p:cNvSpPr txBox="1"/>
          <p:nvPr/>
        </p:nvSpPr>
        <p:spPr>
          <a:xfrm>
            <a:off x="151566" y="789994"/>
            <a:ext cx="61395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lt-LT" sz="900" b="0" i="1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 tau patinka eiti į futbolo treniruotes?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F08D273-E1D8-8AE9-FA76-EE5531C2382A}"/>
              </a:ext>
            </a:extLst>
          </p:cNvPr>
          <p:cNvSpPr txBox="1"/>
          <p:nvPr/>
        </p:nvSpPr>
        <p:spPr>
          <a:xfrm>
            <a:off x="151565" y="3748767"/>
            <a:ext cx="61395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lt-LT" sz="900" b="0" i="1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 tau patinka treniruočių metu atliekami futbolo pratimai? </a:t>
            </a:r>
            <a:endParaRPr kumimoji="0" lang="en-US" sz="900" b="0" i="1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9EA025E-0B7C-5EA5-5713-4A9153909A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0114886"/>
              </p:ext>
            </p:extLst>
          </p:nvPr>
        </p:nvGraphicFramePr>
        <p:xfrm>
          <a:off x="303895" y="3214008"/>
          <a:ext cx="11584210" cy="3361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2A165CB-73B4-A30B-8AB6-6174E8293D66}"/>
              </a:ext>
            </a:extLst>
          </p:cNvPr>
          <p:cNvCxnSpPr>
            <a:cxnSpLocks/>
          </p:cNvCxnSpPr>
          <p:nvPr/>
        </p:nvCxnSpPr>
        <p:spPr>
          <a:xfrm flipV="1">
            <a:off x="1912887" y="4445515"/>
            <a:ext cx="0" cy="36000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457EC5C-6A6D-7A76-6C94-C9BFD317AF3D}"/>
              </a:ext>
            </a:extLst>
          </p:cNvPr>
          <p:cNvCxnSpPr>
            <a:cxnSpLocks/>
          </p:cNvCxnSpPr>
          <p:nvPr/>
        </p:nvCxnSpPr>
        <p:spPr>
          <a:xfrm flipV="1">
            <a:off x="1427112" y="4445515"/>
            <a:ext cx="0" cy="36000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0FA6798-B24E-7D08-6FD5-36938F42B56B}"/>
              </a:ext>
            </a:extLst>
          </p:cNvPr>
          <p:cNvCxnSpPr>
            <a:cxnSpLocks/>
          </p:cNvCxnSpPr>
          <p:nvPr/>
        </p:nvCxnSpPr>
        <p:spPr>
          <a:xfrm>
            <a:off x="11862210" y="4488530"/>
            <a:ext cx="0" cy="36000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C49ACF9-95DD-424A-C202-0BD5A9165DB3}"/>
              </a:ext>
            </a:extLst>
          </p:cNvPr>
          <p:cNvCxnSpPr>
            <a:cxnSpLocks/>
          </p:cNvCxnSpPr>
          <p:nvPr/>
        </p:nvCxnSpPr>
        <p:spPr>
          <a:xfrm flipV="1">
            <a:off x="2122437" y="4445515"/>
            <a:ext cx="0" cy="36000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3410772-DBC0-55C6-6CED-D36170FE0764}"/>
              </a:ext>
            </a:extLst>
          </p:cNvPr>
          <p:cNvCxnSpPr>
            <a:cxnSpLocks/>
          </p:cNvCxnSpPr>
          <p:nvPr/>
        </p:nvCxnSpPr>
        <p:spPr>
          <a:xfrm>
            <a:off x="11604130" y="4488530"/>
            <a:ext cx="0" cy="36000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3D05E6C-B2C7-B153-7B75-6AC3C8449AA5}"/>
              </a:ext>
            </a:extLst>
          </p:cNvPr>
          <p:cNvCxnSpPr>
            <a:cxnSpLocks/>
          </p:cNvCxnSpPr>
          <p:nvPr/>
        </p:nvCxnSpPr>
        <p:spPr>
          <a:xfrm flipV="1">
            <a:off x="2560587" y="4459955"/>
            <a:ext cx="0" cy="36000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3DF8438-D881-C4A0-BB84-82FA5012B536}"/>
              </a:ext>
            </a:extLst>
          </p:cNvPr>
          <p:cNvCxnSpPr>
            <a:cxnSpLocks/>
          </p:cNvCxnSpPr>
          <p:nvPr/>
        </p:nvCxnSpPr>
        <p:spPr>
          <a:xfrm flipV="1">
            <a:off x="1665237" y="4402805"/>
            <a:ext cx="0" cy="36000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29F3ADE-B9B0-9DD4-BE2E-C891FDFE1951}"/>
              </a:ext>
            </a:extLst>
          </p:cNvPr>
          <p:cNvCxnSpPr>
            <a:cxnSpLocks/>
          </p:cNvCxnSpPr>
          <p:nvPr/>
        </p:nvCxnSpPr>
        <p:spPr>
          <a:xfrm flipV="1">
            <a:off x="988962" y="4445515"/>
            <a:ext cx="0" cy="36000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2B7393D-48F7-F54A-25E6-E0B49AE5483D}"/>
              </a:ext>
            </a:extLst>
          </p:cNvPr>
          <p:cNvCxnSpPr>
            <a:cxnSpLocks/>
          </p:cNvCxnSpPr>
          <p:nvPr/>
        </p:nvCxnSpPr>
        <p:spPr>
          <a:xfrm flipV="1">
            <a:off x="750837" y="4397890"/>
            <a:ext cx="0" cy="36000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9708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playing football&#10;&#10;Description automatically generated">
            <a:extLst>
              <a:ext uri="{FF2B5EF4-FFF2-40B4-BE49-F238E27FC236}">
                <a16:creationId xmlns:a16="http://schemas.microsoft.com/office/drawing/2014/main" id="{B3D4822B-AB0F-4744-AF1B-3305B3712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099" y="6357919"/>
            <a:ext cx="769185" cy="43266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3190CD4-692D-8623-F1AF-3628E6384BB6}"/>
              </a:ext>
            </a:extLst>
          </p:cNvPr>
          <p:cNvSpPr/>
          <p:nvPr/>
        </p:nvSpPr>
        <p:spPr>
          <a:xfrm>
            <a:off x="1" y="0"/>
            <a:ext cx="12192000" cy="762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8267" y="149740"/>
            <a:ext cx="9529486" cy="565977"/>
          </a:xfrm>
        </p:spPr>
        <p:txBody>
          <a:bodyPr>
            <a:normAutofit/>
          </a:bodyPr>
          <a:lstStyle/>
          <a:p>
            <a:pPr>
              <a:lnSpc>
                <a:spcPts val="2600"/>
              </a:lnSpc>
            </a:pPr>
            <a:r>
              <a:rPr lang="lt-LT" sz="2800" dirty="0">
                <a:solidFill>
                  <a:schemeClr val="bg1"/>
                </a:solidFill>
              </a:rPr>
              <a:t>Pasiskirstymai pagal grupes. </a:t>
            </a:r>
            <a:r>
              <a:rPr lang="en-US" sz="2800" dirty="0" err="1">
                <a:solidFill>
                  <a:schemeClr val="bg1"/>
                </a:solidFill>
              </a:rPr>
              <a:t>treneris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2" name="Picture 1" descr="4-8X8.jpg">
            <a:extLst>
              <a:ext uri="{FF2B5EF4-FFF2-40B4-BE49-F238E27FC236}">
                <a16:creationId xmlns:a16="http://schemas.microsoft.com/office/drawing/2014/main" id="{64B98A4C-37FE-DBD2-FDD1-10F7F1E7D27A}"/>
              </a:ext>
            </a:extLst>
          </p:cNvPr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11332175" y="25695"/>
            <a:ext cx="691401" cy="709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AD5013-0358-E811-B59A-B003B77A62FC}"/>
              </a:ext>
            </a:extLst>
          </p:cNvPr>
          <p:cNvSpPr txBox="1"/>
          <p:nvPr/>
        </p:nvSpPr>
        <p:spPr>
          <a:xfrm>
            <a:off x="232775" y="865457"/>
            <a:ext cx="44291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lt-LT" sz="900" b="0" i="1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 tau patinka treniruotis pas savo trenerį? </a:t>
            </a:r>
            <a:endParaRPr kumimoji="0" lang="en-US" sz="900" b="0" i="1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3DBAE03-BEAD-8BC7-A668-9E638E243F8C}"/>
              </a:ext>
            </a:extLst>
          </p:cNvPr>
          <p:cNvGrpSpPr/>
          <p:nvPr/>
        </p:nvGrpSpPr>
        <p:grpSpPr>
          <a:xfrm>
            <a:off x="10099515" y="3653031"/>
            <a:ext cx="1973034" cy="369332"/>
            <a:chOff x="9942740" y="6274707"/>
            <a:chExt cx="1973034" cy="36933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320D6F5-D688-7C8A-598A-1770276B5E58}"/>
                </a:ext>
              </a:extLst>
            </p:cNvPr>
            <p:cNvSpPr txBox="1"/>
            <p:nvPr/>
          </p:nvSpPr>
          <p:spPr>
            <a:xfrm>
              <a:off x="9942740" y="6274707"/>
              <a:ext cx="19730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lt-LT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Statistiškai reikšmingai daugiau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lang="lt-LT" sz="900" i="1" dirty="0">
                  <a:solidFill>
                    <a:srgbClr val="1F497D">
                      <a:lumMod val="50000"/>
                    </a:srgbClr>
                  </a:solidFill>
                  <a:latin typeface="Calibri"/>
                </a:rPr>
                <a:t>Statistiškai reikšmingai mažiau</a:t>
              </a:r>
              <a:endPara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27EE3D38-9E12-26FA-A368-D34E58BA70AB}"/>
                </a:ext>
              </a:extLst>
            </p:cNvPr>
            <p:cNvCxnSpPr/>
            <p:nvPr/>
          </p:nvCxnSpPr>
          <p:spPr>
            <a:xfrm flipV="1">
              <a:off x="9942740" y="6275424"/>
              <a:ext cx="0" cy="252000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A8A13B67-A510-CE30-99BE-3322E8F8841D}"/>
                </a:ext>
              </a:extLst>
            </p:cNvPr>
            <p:cNvCxnSpPr>
              <a:cxnSpLocks/>
            </p:cNvCxnSpPr>
            <p:nvPr/>
          </p:nvCxnSpPr>
          <p:spPr>
            <a:xfrm>
              <a:off x="9942740" y="6398843"/>
              <a:ext cx="0" cy="180000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93220A5-B874-D479-463D-A145602F63D8}"/>
              </a:ext>
            </a:extLst>
          </p:cNvPr>
          <p:cNvSpPr txBox="1"/>
          <p:nvPr/>
        </p:nvSpPr>
        <p:spPr>
          <a:xfrm>
            <a:off x="232775" y="3867167"/>
            <a:ext cx="44291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pt-BR" sz="900" i="1" dirty="0">
                <a:solidFill>
                  <a:srgbClr val="1F497D">
                    <a:lumMod val="50000"/>
                  </a:srgbClr>
                </a:solidFill>
                <a:latin typeface="Calibri"/>
              </a:rPr>
              <a:t>Ar tavo treneris aiškiai parodo pratimus?</a:t>
            </a:r>
            <a:endParaRPr lang="lt-LT" sz="900" i="1" dirty="0">
              <a:solidFill>
                <a:srgbClr val="1F497D">
                  <a:lumMod val="50000"/>
                </a:srgbClr>
              </a:solidFill>
              <a:latin typeface="Calibri"/>
            </a:endParaRP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F1CBD9B1-BC7A-5FF1-E2DB-375609DD1D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0452723"/>
              </p:ext>
            </p:extLst>
          </p:nvPr>
        </p:nvGraphicFramePr>
        <p:xfrm>
          <a:off x="331565" y="312402"/>
          <a:ext cx="11584210" cy="3361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EF7980A3-1C32-5637-4BB7-D5393C091A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3899137"/>
              </p:ext>
            </p:extLst>
          </p:nvPr>
        </p:nvGraphicFramePr>
        <p:xfrm>
          <a:off x="303895" y="3252108"/>
          <a:ext cx="11584210" cy="3361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306974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DB0EF4D-1FFE-C95C-B4AC-727F69211B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4653555"/>
              </p:ext>
            </p:extLst>
          </p:nvPr>
        </p:nvGraphicFramePr>
        <p:xfrm>
          <a:off x="303895" y="3252108"/>
          <a:ext cx="11584210" cy="3361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6" descr="A group of people playing football&#10;&#10;Description automatically generated">
            <a:extLst>
              <a:ext uri="{FF2B5EF4-FFF2-40B4-BE49-F238E27FC236}">
                <a16:creationId xmlns:a16="http://schemas.microsoft.com/office/drawing/2014/main" id="{B2166310-A3F9-1A83-9679-DA86D1BC38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099" y="6357919"/>
            <a:ext cx="769185" cy="43266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3190CD4-692D-8623-F1AF-3628E6384BB6}"/>
              </a:ext>
            </a:extLst>
          </p:cNvPr>
          <p:cNvSpPr/>
          <p:nvPr/>
        </p:nvSpPr>
        <p:spPr>
          <a:xfrm>
            <a:off x="1" y="0"/>
            <a:ext cx="12192000" cy="762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8267" y="149740"/>
            <a:ext cx="9529486" cy="565977"/>
          </a:xfrm>
        </p:spPr>
        <p:txBody>
          <a:bodyPr>
            <a:normAutofit fontScale="90000"/>
          </a:bodyPr>
          <a:lstStyle/>
          <a:p>
            <a:pPr>
              <a:lnSpc>
                <a:spcPts val="2600"/>
              </a:lnSpc>
            </a:pPr>
            <a:r>
              <a:rPr lang="lt-LT" sz="2800" dirty="0">
                <a:solidFill>
                  <a:schemeClr val="bg1"/>
                </a:solidFill>
              </a:rPr>
              <a:t>Pasiskirstymai pagal grupes. Trenerio vertinimas ir varžybos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2" name="Picture 1" descr="4-8X8.jpg">
            <a:extLst>
              <a:ext uri="{FF2B5EF4-FFF2-40B4-BE49-F238E27FC236}">
                <a16:creationId xmlns:a16="http://schemas.microsoft.com/office/drawing/2014/main" id="{64B98A4C-37FE-DBD2-FDD1-10F7F1E7D27A}"/>
              </a:ext>
            </a:extLst>
          </p:cNvPr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11332175" y="25695"/>
            <a:ext cx="691401" cy="709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F04F94F-C8E9-1557-7EE7-59AFD83C1A89}"/>
              </a:ext>
            </a:extLst>
          </p:cNvPr>
          <p:cNvSpPr txBox="1"/>
          <p:nvPr/>
        </p:nvSpPr>
        <p:spPr>
          <a:xfrm>
            <a:off x="223764" y="832119"/>
            <a:ext cx="78200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lt-LT" sz="900" b="0" i="1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Koks tavo treneris būna per treniruotes? </a:t>
            </a:r>
            <a:endParaRPr kumimoji="0" lang="en-US" sz="900" b="0" i="1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E1285A-43F0-EAC3-F291-864482454D88}"/>
              </a:ext>
            </a:extLst>
          </p:cNvPr>
          <p:cNvSpPr txBox="1"/>
          <p:nvPr/>
        </p:nvSpPr>
        <p:spPr>
          <a:xfrm>
            <a:off x="262230" y="3866824"/>
            <a:ext cx="4495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it-IT" sz="900" b="0" i="1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 tau patinka dalyvauti varžybose ir turnyruose?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E416675-DF73-9645-E3F4-439C2130C21F}"/>
              </a:ext>
            </a:extLst>
          </p:cNvPr>
          <p:cNvGrpSpPr/>
          <p:nvPr/>
        </p:nvGrpSpPr>
        <p:grpSpPr>
          <a:xfrm>
            <a:off x="10099515" y="3653031"/>
            <a:ext cx="1973034" cy="369332"/>
            <a:chOff x="9942740" y="6274707"/>
            <a:chExt cx="1973034" cy="36933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87C5C65-B82F-E79C-3CE7-49DB8790CBC5}"/>
                </a:ext>
              </a:extLst>
            </p:cNvPr>
            <p:cNvSpPr txBox="1"/>
            <p:nvPr/>
          </p:nvSpPr>
          <p:spPr>
            <a:xfrm>
              <a:off x="9942740" y="6274707"/>
              <a:ext cx="19730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lt-LT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Statistiškai reikšmingai daugiau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lang="lt-LT" sz="900" i="1" dirty="0">
                  <a:solidFill>
                    <a:srgbClr val="1F497D">
                      <a:lumMod val="50000"/>
                    </a:srgbClr>
                  </a:solidFill>
                  <a:latin typeface="Calibri"/>
                </a:rPr>
                <a:t>Statistiškai reikšmingai mažiau</a:t>
              </a:r>
              <a:endPara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1B857909-B294-3FAA-DA44-74D8B55442F5}"/>
                </a:ext>
              </a:extLst>
            </p:cNvPr>
            <p:cNvCxnSpPr/>
            <p:nvPr/>
          </p:nvCxnSpPr>
          <p:spPr>
            <a:xfrm flipV="1">
              <a:off x="9942740" y="6275424"/>
              <a:ext cx="0" cy="252000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6A7371AE-2094-83E0-3388-CC2B30708B72}"/>
                </a:ext>
              </a:extLst>
            </p:cNvPr>
            <p:cNvCxnSpPr>
              <a:cxnSpLocks/>
            </p:cNvCxnSpPr>
            <p:nvPr/>
          </p:nvCxnSpPr>
          <p:spPr>
            <a:xfrm>
              <a:off x="9942740" y="6398843"/>
              <a:ext cx="0" cy="180000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562707F3-2982-3EBE-833B-DAAEA06AD9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8715706"/>
              </p:ext>
            </p:extLst>
          </p:nvPr>
        </p:nvGraphicFramePr>
        <p:xfrm>
          <a:off x="331565" y="312402"/>
          <a:ext cx="11584210" cy="3361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50440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07D7F-11A5-F259-03FD-615B5F4AC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playing football&#10;&#10;Description automatically generated">
            <a:extLst>
              <a:ext uri="{FF2B5EF4-FFF2-40B4-BE49-F238E27FC236}">
                <a16:creationId xmlns:a16="http://schemas.microsoft.com/office/drawing/2014/main" id="{DDC18FFD-3005-CD1F-D02E-B6519E8907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099" y="6357919"/>
            <a:ext cx="769185" cy="43266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9E27435-D095-58DC-F2FB-DB74886E161B}"/>
              </a:ext>
            </a:extLst>
          </p:cNvPr>
          <p:cNvSpPr/>
          <p:nvPr/>
        </p:nvSpPr>
        <p:spPr>
          <a:xfrm>
            <a:off x="1" y="0"/>
            <a:ext cx="12192000" cy="762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F23B4F9-DF20-1C74-B058-3313AFBA0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67" y="86676"/>
            <a:ext cx="11202832" cy="565977"/>
          </a:xfrm>
        </p:spPr>
        <p:txBody>
          <a:bodyPr>
            <a:normAutofit fontScale="90000"/>
          </a:bodyPr>
          <a:lstStyle/>
          <a:p>
            <a:pPr>
              <a:lnSpc>
                <a:spcPts val="2600"/>
              </a:lnSpc>
            </a:pPr>
            <a:r>
              <a:rPr lang="lt-LT" sz="2800" dirty="0">
                <a:solidFill>
                  <a:schemeClr val="bg1"/>
                </a:solidFill>
              </a:rPr>
              <a:t>Futbolo, pratimų bei noro dalyvauti varžybose vertinimai pagal Trenerio vertinimą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2" name="Picture 1" descr="4-8X8.jpg">
            <a:extLst>
              <a:ext uri="{FF2B5EF4-FFF2-40B4-BE49-F238E27FC236}">
                <a16:creationId xmlns:a16="http://schemas.microsoft.com/office/drawing/2014/main" id="{67FCDED2-E2BF-FA4F-7886-C303E3D69B24}"/>
              </a:ext>
            </a:extLst>
          </p:cNvPr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11332175" y="25695"/>
            <a:ext cx="691401" cy="709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95A2396C-5513-0C2A-8B0B-5392F0EC9AD9}"/>
              </a:ext>
            </a:extLst>
          </p:cNvPr>
          <p:cNvGrpSpPr/>
          <p:nvPr/>
        </p:nvGrpSpPr>
        <p:grpSpPr>
          <a:xfrm>
            <a:off x="9359141" y="6262959"/>
            <a:ext cx="1973034" cy="369332"/>
            <a:chOff x="9942740" y="6274707"/>
            <a:chExt cx="1973034" cy="36933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3DA3BAF-45B1-A614-A641-6C7D956CC497}"/>
                </a:ext>
              </a:extLst>
            </p:cNvPr>
            <p:cNvSpPr txBox="1"/>
            <p:nvPr/>
          </p:nvSpPr>
          <p:spPr>
            <a:xfrm>
              <a:off x="9942740" y="6274707"/>
              <a:ext cx="19730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lt-LT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Statistiškai reikšmingai daugiau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lang="lt-LT" sz="900" i="1" dirty="0">
                  <a:solidFill>
                    <a:srgbClr val="1F497D">
                      <a:lumMod val="50000"/>
                    </a:srgbClr>
                  </a:solidFill>
                  <a:latin typeface="Calibri"/>
                </a:rPr>
                <a:t>Statistiškai reikšmingai mažiau</a:t>
              </a:r>
              <a:endPara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B75FEBA9-275E-8576-7862-E3DCD33144B9}"/>
                </a:ext>
              </a:extLst>
            </p:cNvPr>
            <p:cNvCxnSpPr/>
            <p:nvPr/>
          </p:nvCxnSpPr>
          <p:spPr>
            <a:xfrm flipV="1">
              <a:off x="9942740" y="6275424"/>
              <a:ext cx="0" cy="252000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BAA89220-39B0-292A-4FE1-32E157CFD18D}"/>
                </a:ext>
              </a:extLst>
            </p:cNvPr>
            <p:cNvCxnSpPr>
              <a:cxnSpLocks/>
            </p:cNvCxnSpPr>
            <p:nvPr/>
          </p:nvCxnSpPr>
          <p:spPr>
            <a:xfrm>
              <a:off x="9942740" y="6398843"/>
              <a:ext cx="0" cy="180000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F265A40-022F-3404-1DC1-CEC2892D9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6195225"/>
              </p:ext>
            </p:extLst>
          </p:nvPr>
        </p:nvGraphicFramePr>
        <p:xfrm>
          <a:off x="559676" y="1036711"/>
          <a:ext cx="5084379" cy="2313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FDEA10A-6619-FAB5-6989-511EDDF69D0C}"/>
              </a:ext>
            </a:extLst>
          </p:cNvPr>
          <p:cNvSpPr txBox="1"/>
          <p:nvPr/>
        </p:nvSpPr>
        <p:spPr>
          <a:xfrm>
            <a:off x="158053" y="768551"/>
            <a:ext cx="59379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lt-LT" sz="1100" i="1" dirty="0">
                <a:solidFill>
                  <a:srgbClr val="1F497D">
                    <a:lumMod val="50000"/>
                  </a:srgbClr>
                </a:solidFill>
                <a:latin typeface="Calibri"/>
              </a:rPr>
              <a:t>Ar tau patinka eiti į futbolo treniruotes?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027554-6E40-06CE-70E0-460EF38BBC36}"/>
              </a:ext>
            </a:extLst>
          </p:cNvPr>
          <p:cNvSpPr txBox="1"/>
          <p:nvPr/>
        </p:nvSpPr>
        <p:spPr>
          <a:xfrm>
            <a:off x="84765" y="3507828"/>
            <a:ext cx="59379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lt-LT" sz="1100" i="1" dirty="0">
                <a:solidFill>
                  <a:srgbClr val="1F497D">
                    <a:lumMod val="50000"/>
                  </a:srgbClr>
                </a:solidFill>
                <a:latin typeface="Calibri"/>
              </a:rPr>
              <a:t>Ar tau patinka treniruočių metu atliekami futbolo pratimai? </a:t>
            </a:r>
            <a:endParaRPr lang="en-US" sz="1100" i="1" dirty="0">
              <a:solidFill>
                <a:srgbClr val="1F497D">
                  <a:lumMod val="50000"/>
                </a:srgbClr>
              </a:solidFill>
              <a:latin typeface="Calibri"/>
            </a:endParaRP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1379098-1CF6-0F40-56BD-D176F4DF5B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9098052"/>
              </p:ext>
            </p:extLst>
          </p:nvPr>
        </p:nvGraphicFramePr>
        <p:xfrm>
          <a:off x="511548" y="3911329"/>
          <a:ext cx="5084379" cy="2313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C4A979F0-C8BD-1A74-F709-2875F5397FB9}"/>
              </a:ext>
            </a:extLst>
          </p:cNvPr>
          <p:cNvSpPr txBox="1"/>
          <p:nvPr/>
        </p:nvSpPr>
        <p:spPr>
          <a:xfrm>
            <a:off x="807068" y="1739223"/>
            <a:ext cx="13843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11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Ar </a:t>
            </a:r>
            <a:r>
              <a:rPr lang="lt-LT" sz="1100" b="1" i="1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patinka treneris</a:t>
            </a:r>
            <a:r>
              <a:rPr lang="en-US" sz="11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:</a:t>
            </a:r>
            <a:endParaRPr lang="lt-LT" sz="1100" b="1" i="1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330040-4EAA-08D3-7C88-9CABF60A0575}"/>
              </a:ext>
            </a:extLst>
          </p:cNvPr>
          <p:cNvSpPr txBox="1"/>
          <p:nvPr/>
        </p:nvSpPr>
        <p:spPr>
          <a:xfrm>
            <a:off x="927937" y="4674236"/>
            <a:ext cx="13843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11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Ar </a:t>
            </a:r>
            <a:r>
              <a:rPr lang="lt-LT" sz="1100" b="1" i="1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patinka treneris</a:t>
            </a:r>
            <a:r>
              <a:rPr lang="en-US" sz="11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:</a:t>
            </a:r>
            <a:endParaRPr lang="lt-LT" sz="1100" b="1" i="1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</a:endParaRP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D1882214-4142-F4B4-905E-6D39961D73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8112195"/>
              </p:ext>
            </p:extLst>
          </p:nvPr>
        </p:nvGraphicFramePr>
        <p:xfrm>
          <a:off x="6596075" y="1055263"/>
          <a:ext cx="5084379" cy="2313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B0DB1F51-E17F-D993-21EA-1C9ADC0D5D95}"/>
              </a:ext>
            </a:extLst>
          </p:cNvPr>
          <p:cNvSpPr txBox="1"/>
          <p:nvPr/>
        </p:nvSpPr>
        <p:spPr>
          <a:xfrm>
            <a:off x="6194452" y="787103"/>
            <a:ext cx="59379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lt-LT" sz="1100" i="1" dirty="0">
                <a:solidFill>
                  <a:srgbClr val="1F497D">
                    <a:lumMod val="50000"/>
                  </a:srgbClr>
                </a:solidFill>
                <a:latin typeface="Calibri"/>
              </a:rPr>
              <a:t>Koks tavo treneris būna per treniruotes? </a:t>
            </a:r>
            <a:endParaRPr lang="en-US" sz="1100" i="1" dirty="0">
              <a:solidFill>
                <a:srgbClr val="1F497D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11136D-36DB-5D7F-F303-99B006808DD0}"/>
              </a:ext>
            </a:extLst>
          </p:cNvPr>
          <p:cNvSpPr txBox="1"/>
          <p:nvPr/>
        </p:nvSpPr>
        <p:spPr>
          <a:xfrm>
            <a:off x="6121164" y="3526380"/>
            <a:ext cx="59379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lt-LT" sz="1100" i="1" dirty="0">
                <a:solidFill>
                  <a:srgbClr val="1F497D">
                    <a:lumMod val="50000"/>
                  </a:srgbClr>
                </a:solidFill>
                <a:latin typeface="Calibri"/>
              </a:rPr>
              <a:t>Ar tau patinka dalyvauti varžybose ir turnyruose?</a:t>
            </a:r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A12B60C3-285B-FB9F-CFCA-C5609433D1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4758490"/>
              </p:ext>
            </p:extLst>
          </p:nvPr>
        </p:nvGraphicFramePr>
        <p:xfrm>
          <a:off x="6547947" y="3929881"/>
          <a:ext cx="5084379" cy="2313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495B6363-1B90-4334-76B1-F54D97F8444F}"/>
              </a:ext>
            </a:extLst>
          </p:cNvPr>
          <p:cNvSpPr txBox="1"/>
          <p:nvPr/>
        </p:nvSpPr>
        <p:spPr>
          <a:xfrm>
            <a:off x="6843467" y="1757775"/>
            <a:ext cx="13843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11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Ar </a:t>
            </a:r>
            <a:r>
              <a:rPr lang="lt-LT" sz="1100" b="1" i="1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patinka treneris</a:t>
            </a:r>
            <a:r>
              <a:rPr lang="en-US" sz="11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:</a:t>
            </a:r>
            <a:endParaRPr lang="lt-LT" sz="1100" b="1" i="1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6635195-ABCF-F062-B911-048035B3EE1B}"/>
              </a:ext>
            </a:extLst>
          </p:cNvPr>
          <p:cNvSpPr txBox="1"/>
          <p:nvPr/>
        </p:nvSpPr>
        <p:spPr>
          <a:xfrm>
            <a:off x="6964336" y="4692788"/>
            <a:ext cx="13843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11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Ar </a:t>
            </a:r>
            <a:r>
              <a:rPr lang="lt-LT" sz="1100" b="1" i="1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patinka treneris</a:t>
            </a:r>
            <a:r>
              <a:rPr lang="en-US" sz="11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:</a:t>
            </a:r>
            <a:endParaRPr lang="lt-LT" sz="1100" b="1" i="1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457AB9D-FC1F-A4DF-4CBB-269195E6B100}"/>
              </a:ext>
            </a:extLst>
          </p:cNvPr>
          <p:cNvSpPr/>
          <p:nvPr/>
        </p:nvSpPr>
        <p:spPr>
          <a:xfrm>
            <a:off x="2280546" y="2394665"/>
            <a:ext cx="270982" cy="2639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94CE8F0-C72B-EAC6-3987-6DE4D0BD0C7A}"/>
              </a:ext>
            </a:extLst>
          </p:cNvPr>
          <p:cNvSpPr/>
          <p:nvPr/>
        </p:nvSpPr>
        <p:spPr>
          <a:xfrm>
            <a:off x="2420253" y="2061472"/>
            <a:ext cx="270982" cy="2639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D15BEA4-ACB2-0103-D9A5-ED90B368E353}"/>
              </a:ext>
            </a:extLst>
          </p:cNvPr>
          <p:cNvSpPr/>
          <p:nvPr/>
        </p:nvSpPr>
        <p:spPr>
          <a:xfrm>
            <a:off x="2551528" y="2755922"/>
            <a:ext cx="270982" cy="2639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ADB8CE1-5E67-BCCC-2801-E51063FCAFC0}"/>
              </a:ext>
            </a:extLst>
          </p:cNvPr>
          <p:cNvSpPr/>
          <p:nvPr/>
        </p:nvSpPr>
        <p:spPr>
          <a:xfrm>
            <a:off x="10464498" y="5290558"/>
            <a:ext cx="270982" cy="2639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2E055BF-0B86-3D5C-0280-2393C60F7AB2}"/>
              </a:ext>
            </a:extLst>
          </p:cNvPr>
          <p:cNvSpPr/>
          <p:nvPr/>
        </p:nvSpPr>
        <p:spPr>
          <a:xfrm>
            <a:off x="10129038" y="4901370"/>
            <a:ext cx="270982" cy="3600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9BC781F-4321-AF96-3575-4DEAA96D9B0B}"/>
              </a:ext>
            </a:extLst>
          </p:cNvPr>
          <p:cNvSpPr/>
          <p:nvPr/>
        </p:nvSpPr>
        <p:spPr>
          <a:xfrm>
            <a:off x="8247615" y="4803877"/>
            <a:ext cx="270982" cy="2639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42F7485-AE2F-0798-29A3-1F2246FD21D4}"/>
              </a:ext>
            </a:extLst>
          </p:cNvPr>
          <p:cNvSpPr/>
          <p:nvPr/>
        </p:nvSpPr>
        <p:spPr>
          <a:xfrm>
            <a:off x="3985949" y="2774579"/>
            <a:ext cx="270982" cy="2639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BB0774D-75FE-CB55-14B8-3D3FAE9A93D8}"/>
              </a:ext>
            </a:extLst>
          </p:cNvPr>
          <p:cNvSpPr/>
          <p:nvPr/>
        </p:nvSpPr>
        <p:spPr>
          <a:xfrm>
            <a:off x="5270801" y="2755922"/>
            <a:ext cx="270982" cy="2639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8544336-0AE7-3974-CCFF-C2362AAC742E}"/>
              </a:ext>
            </a:extLst>
          </p:cNvPr>
          <p:cNvSpPr/>
          <p:nvPr/>
        </p:nvSpPr>
        <p:spPr>
          <a:xfrm>
            <a:off x="3119143" y="2382431"/>
            <a:ext cx="270982" cy="2639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6FD774D-B7DD-BD74-E6C4-8715DA036DDD}"/>
              </a:ext>
            </a:extLst>
          </p:cNvPr>
          <p:cNvSpPr/>
          <p:nvPr/>
        </p:nvSpPr>
        <p:spPr>
          <a:xfrm>
            <a:off x="4657157" y="2390314"/>
            <a:ext cx="270982" cy="2639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0D12FFD-70CE-0B18-8EEB-62A532F7923C}"/>
              </a:ext>
            </a:extLst>
          </p:cNvPr>
          <p:cNvSpPr/>
          <p:nvPr/>
        </p:nvSpPr>
        <p:spPr>
          <a:xfrm>
            <a:off x="4032154" y="2029940"/>
            <a:ext cx="270982" cy="3240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47A9B06-5E1C-10E2-AAE9-FBC7FA534FF1}"/>
              </a:ext>
            </a:extLst>
          </p:cNvPr>
          <p:cNvSpPr/>
          <p:nvPr/>
        </p:nvSpPr>
        <p:spPr>
          <a:xfrm>
            <a:off x="2145055" y="1873087"/>
            <a:ext cx="270982" cy="2639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E0B443E-5CF6-78EB-8369-9E58E41FDFC1}"/>
              </a:ext>
            </a:extLst>
          </p:cNvPr>
          <p:cNvSpPr/>
          <p:nvPr/>
        </p:nvSpPr>
        <p:spPr>
          <a:xfrm>
            <a:off x="2312277" y="5268111"/>
            <a:ext cx="270982" cy="2639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2F05F964-CE2C-A385-EA3C-7BAE66D14D11}"/>
              </a:ext>
            </a:extLst>
          </p:cNvPr>
          <p:cNvSpPr/>
          <p:nvPr/>
        </p:nvSpPr>
        <p:spPr>
          <a:xfrm>
            <a:off x="2772067" y="4939269"/>
            <a:ext cx="270982" cy="2639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494C6FCE-286A-4A8D-C23D-9D4878067487}"/>
              </a:ext>
            </a:extLst>
          </p:cNvPr>
          <p:cNvSpPr/>
          <p:nvPr/>
        </p:nvSpPr>
        <p:spPr>
          <a:xfrm>
            <a:off x="3037347" y="5633719"/>
            <a:ext cx="270982" cy="2639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265F139-183C-65AD-2BB6-374161E3CC71}"/>
              </a:ext>
            </a:extLst>
          </p:cNvPr>
          <p:cNvSpPr/>
          <p:nvPr/>
        </p:nvSpPr>
        <p:spPr>
          <a:xfrm>
            <a:off x="3352712" y="5260228"/>
            <a:ext cx="270982" cy="2639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B3577A6-2725-367E-A238-BC1323E945C3}"/>
              </a:ext>
            </a:extLst>
          </p:cNvPr>
          <p:cNvSpPr/>
          <p:nvPr/>
        </p:nvSpPr>
        <p:spPr>
          <a:xfrm>
            <a:off x="4796133" y="5268111"/>
            <a:ext cx="270982" cy="2639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ADE9FAF-8398-D6FA-0201-559238EEC710}"/>
              </a:ext>
            </a:extLst>
          </p:cNvPr>
          <p:cNvSpPr/>
          <p:nvPr/>
        </p:nvSpPr>
        <p:spPr>
          <a:xfrm>
            <a:off x="4368202" y="4907737"/>
            <a:ext cx="270982" cy="3240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2B2DB12-70D2-D0C5-FF3A-70B0CC269132}"/>
              </a:ext>
            </a:extLst>
          </p:cNvPr>
          <p:cNvSpPr/>
          <p:nvPr/>
        </p:nvSpPr>
        <p:spPr>
          <a:xfrm>
            <a:off x="2220971" y="4758767"/>
            <a:ext cx="270982" cy="2639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87F324E-5FED-BF41-648B-9FE9B7E66DD4}"/>
              </a:ext>
            </a:extLst>
          </p:cNvPr>
          <p:cNvSpPr/>
          <p:nvPr/>
        </p:nvSpPr>
        <p:spPr>
          <a:xfrm>
            <a:off x="8337641" y="2432047"/>
            <a:ext cx="270982" cy="2639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C0C8ABB-7D42-F4B3-1A47-8261A26219CA}"/>
              </a:ext>
            </a:extLst>
          </p:cNvPr>
          <p:cNvSpPr/>
          <p:nvPr/>
        </p:nvSpPr>
        <p:spPr>
          <a:xfrm>
            <a:off x="8831564" y="2079866"/>
            <a:ext cx="270982" cy="2639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F3D2CDF1-3FC0-992B-D2C0-70563BC475BB}"/>
              </a:ext>
            </a:extLst>
          </p:cNvPr>
          <p:cNvSpPr/>
          <p:nvPr/>
        </p:nvSpPr>
        <p:spPr>
          <a:xfrm>
            <a:off x="8560582" y="2782962"/>
            <a:ext cx="270982" cy="2639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3F5FBB5B-22B0-6579-E2A9-00DCCE5B04BF}"/>
              </a:ext>
            </a:extLst>
          </p:cNvPr>
          <p:cNvSpPr/>
          <p:nvPr/>
        </p:nvSpPr>
        <p:spPr>
          <a:xfrm>
            <a:off x="11301099" y="2788392"/>
            <a:ext cx="270982" cy="2639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1C82418E-D106-AEAF-0517-E9705C02D2E7}"/>
              </a:ext>
            </a:extLst>
          </p:cNvPr>
          <p:cNvSpPr/>
          <p:nvPr/>
        </p:nvSpPr>
        <p:spPr>
          <a:xfrm>
            <a:off x="9467390" y="2448123"/>
            <a:ext cx="270982" cy="2639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8C111754-B9DD-6261-DBC0-CDC81F281BEC}"/>
              </a:ext>
            </a:extLst>
          </p:cNvPr>
          <p:cNvSpPr/>
          <p:nvPr/>
        </p:nvSpPr>
        <p:spPr>
          <a:xfrm>
            <a:off x="10934457" y="2408708"/>
            <a:ext cx="270982" cy="2639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FFE6298-F04E-3AAB-9E7D-67C460F2FA48}"/>
              </a:ext>
            </a:extLst>
          </p:cNvPr>
          <p:cNvSpPr/>
          <p:nvPr/>
        </p:nvSpPr>
        <p:spPr>
          <a:xfrm>
            <a:off x="10388284" y="2048334"/>
            <a:ext cx="270982" cy="3240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D0DE166E-1D8B-1D88-351D-3EDC86E390C6}"/>
              </a:ext>
            </a:extLst>
          </p:cNvPr>
          <p:cNvSpPr/>
          <p:nvPr/>
        </p:nvSpPr>
        <p:spPr>
          <a:xfrm>
            <a:off x="8234406" y="1921782"/>
            <a:ext cx="270982" cy="2639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B5EA6469-CE04-19EE-2672-7EEF033163B0}"/>
              </a:ext>
            </a:extLst>
          </p:cNvPr>
          <p:cNvSpPr/>
          <p:nvPr/>
        </p:nvSpPr>
        <p:spPr>
          <a:xfrm>
            <a:off x="8414638" y="5305072"/>
            <a:ext cx="270982" cy="2639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DC49E7BE-D130-FD7C-ED95-36CACF46CB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355370"/>
              </p:ext>
            </p:extLst>
          </p:nvPr>
        </p:nvGraphicFramePr>
        <p:xfrm>
          <a:off x="5643587" y="2061207"/>
          <a:ext cx="421628" cy="985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628">
                  <a:extLst>
                    <a:ext uri="{9D8B030D-6E8A-4147-A177-3AD203B41FA5}">
                      <a16:colId xmlns:a16="http://schemas.microsoft.com/office/drawing/2014/main" val="174290851"/>
                    </a:ext>
                  </a:extLst>
                </a:gridCol>
              </a:tblGrid>
              <a:tr h="328564"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solidFill>
                            <a:schemeClr val="tx1"/>
                          </a:solidFill>
                        </a:rPr>
                        <a:t>3,</a:t>
                      </a:r>
                      <a:r>
                        <a:rPr lang="lt-LT" sz="1050" b="1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211966"/>
                  </a:ext>
                </a:extLst>
              </a:tr>
              <a:tr h="328564"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solidFill>
                            <a:schemeClr val="tx1"/>
                          </a:solidFill>
                        </a:rPr>
                        <a:t>3,4</a:t>
                      </a:r>
                      <a:endParaRPr lang="lt-LT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8138829"/>
                  </a:ext>
                </a:extLst>
              </a:tr>
              <a:tr h="328564"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solidFill>
                            <a:schemeClr val="tx1"/>
                          </a:solidFill>
                        </a:rPr>
                        <a:t>2,7</a:t>
                      </a:r>
                      <a:endParaRPr lang="lt-LT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1852009"/>
                  </a:ext>
                </a:extLst>
              </a:tr>
            </a:tbl>
          </a:graphicData>
        </a:graphic>
      </p:graphicFrame>
      <p:graphicFrame>
        <p:nvGraphicFramePr>
          <p:cNvPr id="58" name="Table 57">
            <a:extLst>
              <a:ext uri="{FF2B5EF4-FFF2-40B4-BE49-F238E27FC236}">
                <a16:creationId xmlns:a16="http://schemas.microsoft.com/office/drawing/2014/main" id="{42C82FF7-3A57-D6E7-33C3-C8BB1AFCE8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00664"/>
              </p:ext>
            </p:extLst>
          </p:nvPr>
        </p:nvGraphicFramePr>
        <p:xfrm>
          <a:off x="5622722" y="4907737"/>
          <a:ext cx="421628" cy="985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628">
                  <a:extLst>
                    <a:ext uri="{9D8B030D-6E8A-4147-A177-3AD203B41FA5}">
                      <a16:colId xmlns:a16="http://schemas.microsoft.com/office/drawing/2014/main" val="174290851"/>
                    </a:ext>
                  </a:extLst>
                </a:gridCol>
              </a:tblGrid>
              <a:tr h="328564"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solidFill>
                            <a:schemeClr val="tx1"/>
                          </a:solidFill>
                        </a:rPr>
                        <a:t>3,6</a:t>
                      </a:r>
                      <a:endParaRPr lang="lt-LT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211966"/>
                  </a:ext>
                </a:extLst>
              </a:tr>
              <a:tr h="328564"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solidFill>
                            <a:schemeClr val="tx1"/>
                          </a:solidFill>
                        </a:rPr>
                        <a:t>3,2</a:t>
                      </a:r>
                      <a:endParaRPr lang="lt-LT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8138829"/>
                  </a:ext>
                </a:extLst>
              </a:tr>
              <a:tr h="328564"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solidFill>
                            <a:schemeClr val="tx1"/>
                          </a:solidFill>
                        </a:rPr>
                        <a:t>1,9</a:t>
                      </a:r>
                      <a:endParaRPr lang="lt-LT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1852009"/>
                  </a:ext>
                </a:extLst>
              </a:tr>
            </a:tbl>
          </a:graphicData>
        </a:graphic>
      </p:graphicFrame>
      <p:graphicFrame>
        <p:nvGraphicFramePr>
          <p:cNvPr id="59" name="Table 58">
            <a:extLst>
              <a:ext uri="{FF2B5EF4-FFF2-40B4-BE49-F238E27FC236}">
                <a16:creationId xmlns:a16="http://schemas.microsoft.com/office/drawing/2014/main" id="{8F744A00-8C06-7EBD-10A7-5E6CB3D567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9704376"/>
              </p:ext>
            </p:extLst>
          </p:nvPr>
        </p:nvGraphicFramePr>
        <p:xfrm>
          <a:off x="11646054" y="2062411"/>
          <a:ext cx="421628" cy="985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628">
                  <a:extLst>
                    <a:ext uri="{9D8B030D-6E8A-4147-A177-3AD203B41FA5}">
                      <a16:colId xmlns:a16="http://schemas.microsoft.com/office/drawing/2014/main" val="174290851"/>
                    </a:ext>
                  </a:extLst>
                </a:gridCol>
              </a:tblGrid>
              <a:tr h="328564"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solidFill>
                            <a:schemeClr val="tx1"/>
                          </a:solidFill>
                        </a:rPr>
                        <a:t>3,6</a:t>
                      </a:r>
                      <a:endParaRPr lang="lt-LT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211966"/>
                  </a:ext>
                </a:extLst>
              </a:tr>
              <a:tr h="328564"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solidFill>
                            <a:schemeClr val="tx1"/>
                          </a:solidFill>
                        </a:rPr>
                        <a:t>3,2</a:t>
                      </a:r>
                      <a:endParaRPr lang="lt-LT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8138829"/>
                  </a:ext>
                </a:extLst>
              </a:tr>
              <a:tr h="328564"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solidFill>
                            <a:schemeClr val="tx1"/>
                          </a:solidFill>
                        </a:rPr>
                        <a:t>2,7</a:t>
                      </a:r>
                      <a:endParaRPr lang="lt-LT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1852009"/>
                  </a:ext>
                </a:extLst>
              </a:tr>
            </a:tbl>
          </a:graphicData>
        </a:graphic>
      </p:graphicFrame>
      <p:graphicFrame>
        <p:nvGraphicFramePr>
          <p:cNvPr id="60" name="Table 59">
            <a:extLst>
              <a:ext uri="{FF2B5EF4-FFF2-40B4-BE49-F238E27FC236}">
                <a16:creationId xmlns:a16="http://schemas.microsoft.com/office/drawing/2014/main" id="{FCCC8599-9806-8169-A154-F35134C6E4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5426907"/>
              </p:ext>
            </p:extLst>
          </p:nvPr>
        </p:nvGraphicFramePr>
        <p:xfrm>
          <a:off x="11620321" y="4945917"/>
          <a:ext cx="421628" cy="985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628">
                  <a:extLst>
                    <a:ext uri="{9D8B030D-6E8A-4147-A177-3AD203B41FA5}">
                      <a16:colId xmlns:a16="http://schemas.microsoft.com/office/drawing/2014/main" val="174290851"/>
                    </a:ext>
                  </a:extLst>
                </a:gridCol>
              </a:tblGrid>
              <a:tr h="328564"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solidFill>
                            <a:schemeClr val="tx1"/>
                          </a:solidFill>
                        </a:rPr>
                        <a:t>3,7</a:t>
                      </a:r>
                      <a:endParaRPr lang="lt-LT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211966"/>
                  </a:ext>
                </a:extLst>
              </a:tr>
              <a:tr h="328564"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solidFill>
                            <a:schemeClr val="tx1"/>
                          </a:solidFill>
                        </a:rPr>
                        <a:t>3,3</a:t>
                      </a:r>
                      <a:endParaRPr lang="lt-LT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8138829"/>
                  </a:ext>
                </a:extLst>
              </a:tr>
              <a:tr h="328564"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solidFill>
                            <a:schemeClr val="tx1"/>
                          </a:solidFill>
                        </a:rPr>
                        <a:t>3,3</a:t>
                      </a:r>
                      <a:endParaRPr lang="lt-LT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1852009"/>
                  </a:ext>
                </a:extLst>
              </a:tr>
            </a:tbl>
          </a:graphicData>
        </a:graphic>
      </p:graphicFrame>
      <p:sp>
        <p:nvSpPr>
          <p:cNvPr id="61" name="TextBox 60">
            <a:extLst>
              <a:ext uri="{FF2B5EF4-FFF2-40B4-BE49-F238E27FC236}">
                <a16:creationId xmlns:a16="http://schemas.microsoft.com/office/drawing/2014/main" id="{5B710C58-6C6A-45AA-3A5D-3BA9FD730734}"/>
              </a:ext>
            </a:extLst>
          </p:cNvPr>
          <p:cNvSpPr txBox="1"/>
          <p:nvPr/>
        </p:nvSpPr>
        <p:spPr>
          <a:xfrm>
            <a:off x="5502282" y="1775671"/>
            <a:ext cx="7676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i="1" dirty="0" err="1">
                <a:latin typeface="Calibri"/>
              </a:rPr>
              <a:t>Vidurkis</a:t>
            </a:r>
            <a:endParaRPr lang="lt-LT" sz="1100" b="1" i="1" dirty="0">
              <a:latin typeface="Calibri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FD95E10-59AC-76AA-197E-CDEF9A2B4B5C}"/>
              </a:ext>
            </a:extLst>
          </p:cNvPr>
          <p:cNvSpPr txBox="1"/>
          <p:nvPr/>
        </p:nvSpPr>
        <p:spPr>
          <a:xfrm>
            <a:off x="5554896" y="4673072"/>
            <a:ext cx="7676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00" b="1" i="1" dirty="0">
                <a:latin typeface="Calibri"/>
              </a:rPr>
              <a:t>Vidurkis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B482650-152B-4284-8D57-F08D89B892CE}"/>
              </a:ext>
            </a:extLst>
          </p:cNvPr>
          <p:cNvSpPr txBox="1"/>
          <p:nvPr/>
        </p:nvSpPr>
        <p:spPr>
          <a:xfrm>
            <a:off x="11469718" y="1791023"/>
            <a:ext cx="7676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00" b="1" i="1" dirty="0">
                <a:latin typeface="Calibri"/>
              </a:rPr>
              <a:t>Vidurkis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5212574-84BE-0BEC-CDAD-206705A04A85}"/>
              </a:ext>
            </a:extLst>
          </p:cNvPr>
          <p:cNvSpPr txBox="1"/>
          <p:nvPr/>
        </p:nvSpPr>
        <p:spPr>
          <a:xfrm>
            <a:off x="11486024" y="4650427"/>
            <a:ext cx="7676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00" b="1" i="1" dirty="0">
                <a:latin typeface="Calibri"/>
              </a:rPr>
              <a:t>Vidurkis</a:t>
            </a:r>
          </a:p>
        </p:txBody>
      </p:sp>
    </p:spTree>
    <p:extLst>
      <p:ext uri="{BB962C8B-B14F-4D97-AF65-F5344CB8AC3E}">
        <p14:creationId xmlns:p14="http://schemas.microsoft.com/office/powerpoint/2010/main" val="3726556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 descr="A person jumping with a ball&#10;&#10;Description automatically generated">
            <a:extLst>
              <a:ext uri="{FF2B5EF4-FFF2-40B4-BE49-F238E27FC236}">
                <a16:creationId xmlns:a16="http://schemas.microsoft.com/office/drawing/2014/main" id="{3043903D-E37E-C4E1-E01D-A89DBC8FF6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7038"/>
          <a:stretch/>
        </p:blipFill>
        <p:spPr>
          <a:xfrm>
            <a:off x="643467" y="643467"/>
            <a:ext cx="5372099" cy="55710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4A3C5B-A3E4-1C56-57A3-D84F78DA52F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3" b="8970"/>
          <a:stretch/>
        </p:blipFill>
        <p:spPr>
          <a:xfrm>
            <a:off x="6176432" y="643467"/>
            <a:ext cx="537210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13723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1645</TotalTime>
  <Words>1271</Words>
  <Application>Microsoft Macintosh PowerPoint</Application>
  <PresentationFormat>Widescreen</PresentationFormat>
  <Paragraphs>163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Monotype Corsiva</vt:lpstr>
      <vt:lpstr>Wingdings</vt:lpstr>
      <vt:lpstr>1_Office Theme</vt:lpstr>
      <vt:lpstr>Mažųjų futbolininkų apklausa  Futbolo klubas „Ataka“, VšĮ</vt:lpstr>
      <vt:lpstr>Tyrimo klausimai</vt:lpstr>
      <vt:lpstr>PAGRINDINĖS MINTYS</vt:lpstr>
      <vt:lpstr>Ar patinka futbolas</vt:lpstr>
      <vt:lpstr>Ar patinka TRENERIS</vt:lpstr>
      <vt:lpstr>Trenerio nuotaika treniruotės metu</vt:lpstr>
      <vt:lpstr>Trenerio vertinimas. Pjūviai</vt:lpstr>
      <vt:lpstr>Ar patinka dalyvauti varžybose, turnyruose</vt:lpstr>
      <vt:lpstr>Pasiskirstymai pagal SENIŪNIJAS (1)</vt:lpstr>
      <vt:lpstr>Pasiskirstymai pagal SENIŪNIJAS (2)</vt:lpstr>
      <vt:lpstr>Pasiskirstymai pagal grupes. Ar patinka futbolo treniruotės</vt:lpstr>
      <vt:lpstr>Pasiskirstymai pagal grupes. treneris</vt:lpstr>
      <vt:lpstr>Pasiskirstymai pagal grupes. Trenerio vertinimas ir varžybos</vt:lpstr>
      <vt:lpstr>Futbolo, pratimų bei noro dalyvauti varžybose vertinimai pagal Trenerio vertinimą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Donatas Tvarijonas</cp:lastModifiedBy>
  <cp:revision>1</cp:revision>
  <dcterms:created xsi:type="dcterms:W3CDTF">2023-02-07T21:33:33Z</dcterms:created>
  <dcterms:modified xsi:type="dcterms:W3CDTF">2025-06-27T12:56:49Z</dcterms:modified>
</cp:coreProperties>
</file>